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Montserrat" pitchFamily="2" charset="77"/>
      <p:regular r:id="rId21"/>
      <p:bold r:id="rId22"/>
      <p:italic r:id="rId23"/>
      <p:boldItalic r:id="rId24"/>
    </p:embeddedFont>
    <p:embeddedFont>
      <p:font typeface="Montserrat ExtraBold" panose="020F0502020204030204" pitchFamily="34" charset="0"/>
      <p:bold r:id="rId25"/>
      <p:italic r:id="rId26"/>
      <p:boldItalic r:id="rId27"/>
    </p:embeddedFont>
    <p:embeddedFont>
      <p:font typeface="Montserrat SemiBold"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B939CB-6039-4563-8046-04BB18811989}">
  <a:tblStyle styleId="{BEB939CB-6039-4563-8046-04BB188119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25"/>
    <p:restoredTop sz="94689"/>
  </p:normalViewPr>
  <p:slideViewPr>
    <p:cSldViewPr snapToGrid="0">
      <p:cViewPr varScale="1">
        <p:scale>
          <a:sx n="194" d="100"/>
          <a:sy n="194" d="100"/>
        </p:scale>
        <p:origin x="200" y="2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9cf5fbff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9cf5fbf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2d1bd7624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2d1bd762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2d1bd7624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2d1bd7624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7f88af0a03_3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7f88af0a03_3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7f7f4d635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7f7f4d635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d1bd7624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d1bd7624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1bd7624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d1bd7624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Clr>
                <a:schemeClr val="dk1"/>
              </a:buClr>
              <a:buSzPts val="1100"/>
              <a:buFont typeface="Arial"/>
              <a:buNone/>
            </a:pPr>
            <a:r>
              <a:rPr lang="en" sz="1900">
                <a:solidFill>
                  <a:schemeClr val="dk1"/>
                </a:solidFill>
              </a:rPr>
              <a:t>Before going into the details, Let me quickly brief you on what is the basic motivation behind taking up this project.</a:t>
            </a:r>
            <a:endParaRPr sz="1900">
              <a:solidFill>
                <a:schemeClr val="dk1"/>
              </a:solidFill>
            </a:endParaRPr>
          </a:p>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Clr>
                <a:schemeClr val="dk1"/>
              </a:buClr>
              <a:buSzPts val="1100"/>
              <a:buFont typeface="Arial"/>
              <a:buNone/>
            </a:pPr>
            <a:r>
              <a:rPr lang="en" sz="1900">
                <a:solidFill>
                  <a:schemeClr val="dk1"/>
                </a:solidFill>
              </a:rPr>
              <a:t>If you look at the current advanced techno world, </a:t>
            </a:r>
            <a:r>
              <a:rPr lang="en" sz="1900" b="1">
                <a:solidFill>
                  <a:schemeClr val="dk1"/>
                </a:solidFill>
              </a:rPr>
              <a:t>people were facing issues </a:t>
            </a:r>
            <a:r>
              <a:rPr lang="en" sz="1900">
                <a:solidFill>
                  <a:schemeClr val="dk1"/>
                </a:solidFill>
              </a:rPr>
              <a:t>with data breaches and data leaks, and other data privacy concerns which We never really bothered about In the early phases of this huge technological advancement.</a:t>
            </a:r>
            <a:endParaRPr sz="1900">
              <a:solidFill>
                <a:schemeClr val="dk1"/>
              </a:solidFill>
            </a:endParaRPr>
          </a:p>
          <a:p>
            <a:pPr marL="0" lvl="0" indent="0" algn="l" rtl="0">
              <a:spcBef>
                <a:spcPts val="0"/>
              </a:spcBef>
              <a:spcAft>
                <a:spcPts val="0"/>
              </a:spcAft>
              <a:buClr>
                <a:schemeClr val="dk1"/>
              </a:buClr>
              <a:buSzPts val="1100"/>
              <a:buFont typeface="Arial"/>
              <a:buNone/>
            </a:pPr>
            <a:r>
              <a:rPr lang="en" sz="1900">
                <a:solidFill>
                  <a:schemeClr val="dk1"/>
                </a:solidFill>
              </a:rPr>
              <a:t>Similarly, (ML) is one of the fastest evolving fields, it is the current and future game-changing thing, it feels like each and everyday, there is a new tool emerging. So obviously we are very much fond of using all these tools and technologies to make our life easier. we eventually end up giving a lot of data away.</a:t>
            </a:r>
            <a:endParaRPr sz="1900">
              <a:solidFill>
                <a:schemeClr val="dk1"/>
              </a:solidFill>
            </a:endParaRPr>
          </a:p>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Clr>
                <a:schemeClr val="dk1"/>
              </a:buClr>
              <a:buSzPts val="1100"/>
              <a:buFont typeface="Arial"/>
              <a:buNone/>
            </a:pPr>
            <a:r>
              <a:rPr lang="en" sz="1900">
                <a:solidFill>
                  <a:schemeClr val="dk1"/>
                </a:solidFill>
              </a:rPr>
              <a:t>So, it is very important to</a:t>
            </a:r>
            <a:r>
              <a:rPr lang="en" sz="1900" b="1">
                <a:solidFill>
                  <a:schemeClr val="dk1"/>
                </a:solidFill>
              </a:rPr>
              <a:t> recognize and consider</a:t>
            </a:r>
            <a:r>
              <a:rPr lang="en" sz="1900">
                <a:solidFill>
                  <a:schemeClr val="dk1"/>
                </a:solidFill>
              </a:rPr>
              <a:t> the privacy issues in the ML Models.</a:t>
            </a:r>
            <a:endParaRPr sz="1900">
              <a:solidFill>
                <a:schemeClr val="dk1"/>
              </a:solidFill>
            </a:endParaRPr>
          </a:p>
          <a:p>
            <a:pPr marL="0" lvl="0" indent="0" algn="l" rtl="0">
              <a:spcBef>
                <a:spcPts val="0"/>
              </a:spcBef>
              <a:spcAft>
                <a:spcPts val="0"/>
              </a:spcAft>
              <a:buClr>
                <a:schemeClr val="dk1"/>
              </a:buClr>
              <a:buSzPts val="1100"/>
              <a:buFont typeface="Arial"/>
              <a:buNone/>
            </a:pPr>
            <a:r>
              <a:rPr lang="en" sz="1900" b="1">
                <a:solidFill>
                  <a:schemeClr val="dk1"/>
                </a:solidFill>
              </a:rPr>
              <a:t>We, in this project, have tried to show you that our privacy is at stake by conducting membership inference attacks on ML models. </a:t>
            </a:r>
            <a:endParaRPr sz="1900" b="1">
              <a:solidFill>
                <a:schemeClr val="dk1"/>
              </a:solidFill>
            </a:endParaRPr>
          </a:p>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None/>
            </a:pPr>
            <a:endParaRPr sz="19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d1bd76245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d1bd7624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800"/>
              </a:spcBef>
              <a:spcAft>
                <a:spcPts val="0"/>
              </a:spcAft>
              <a:buNone/>
            </a:pPr>
            <a:r>
              <a:rPr lang="en" sz="1350">
                <a:solidFill>
                  <a:schemeClr val="dk1"/>
                </a:solidFill>
              </a:rPr>
              <a:t>It is very obvious everybody here is aware of basic workflow of ML model but, let me focus on a few spects in the outline to make you better understand MIA very clearly.</a:t>
            </a:r>
            <a:endParaRPr sz="1350">
              <a:solidFill>
                <a:schemeClr val="dk1"/>
              </a:solidFill>
            </a:endParaRPr>
          </a:p>
          <a:p>
            <a:pPr marL="0" lvl="0" indent="0" algn="just" rtl="0">
              <a:lnSpc>
                <a:spcPct val="115000"/>
              </a:lnSpc>
              <a:spcBef>
                <a:spcPts val="800"/>
              </a:spcBef>
              <a:spcAft>
                <a:spcPts val="0"/>
              </a:spcAft>
              <a:buNone/>
            </a:pPr>
            <a:r>
              <a:rPr lang="en" sz="1350">
                <a:solidFill>
                  <a:schemeClr val="dk1"/>
                </a:solidFill>
              </a:rPr>
              <a:t>Let us say some potential attacker Oscar has broken into the system. Now the question here would be.., </a:t>
            </a:r>
            <a:endParaRPr sz="1350">
              <a:solidFill>
                <a:schemeClr val="dk1"/>
              </a:solidFill>
            </a:endParaRPr>
          </a:p>
          <a:p>
            <a:pPr marL="0" lvl="0" indent="0" algn="just" rtl="0">
              <a:lnSpc>
                <a:spcPct val="115000"/>
              </a:lnSpc>
              <a:spcBef>
                <a:spcPts val="800"/>
              </a:spcBef>
              <a:spcAft>
                <a:spcPts val="0"/>
              </a:spcAft>
              <a:buNone/>
            </a:pPr>
            <a:r>
              <a:rPr lang="en" sz="1350">
                <a:solidFill>
                  <a:schemeClr val="dk1"/>
                </a:solidFill>
              </a:rPr>
              <a:t>what will Oscar be able to steal from this model? Is there a memory address in the model where the data is stored? Or anything like that? Well…. not exactly….</a:t>
            </a:r>
            <a:r>
              <a:rPr lang="en" sz="1350" b="1">
                <a:solidFill>
                  <a:schemeClr val="dk1"/>
                </a:solidFill>
              </a:rPr>
              <a:t> but let me explain how Oscar will use the basic workflow of an ML model to trick the model itself to extract the data.</a:t>
            </a:r>
            <a:endParaRPr sz="1350" b="1">
              <a:solidFill>
                <a:schemeClr val="dk1"/>
              </a:solidFill>
            </a:endParaRPr>
          </a:p>
          <a:p>
            <a:pPr marL="0" lvl="0" indent="0" algn="just" rtl="0">
              <a:lnSpc>
                <a:spcPct val="115000"/>
              </a:lnSpc>
              <a:spcBef>
                <a:spcPts val="800"/>
              </a:spcBef>
              <a:spcAft>
                <a:spcPts val="0"/>
              </a:spcAft>
              <a:buNone/>
            </a:pPr>
            <a:endParaRPr sz="1350">
              <a:solidFill>
                <a:schemeClr val="dk1"/>
              </a:solidFill>
            </a:endParaRPr>
          </a:p>
          <a:p>
            <a:pPr marL="0" lvl="0" indent="0" algn="just" rtl="0">
              <a:lnSpc>
                <a:spcPct val="115000"/>
              </a:lnSpc>
              <a:spcBef>
                <a:spcPts val="800"/>
              </a:spcBef>
              <a:spcAft>
                <a:spcPts val="0"/>
              </a:spcAft>
              <a:buNone/>
            </a:pPr>
            <a:r>
              <a:rPr lang="en" sz="1350">
                <a:solidFill>
                  <a:schemeClr val="dk1"/>
                </a:solidFill>
              </a:rPr>
              <a:t>Let’s assume you are trying to build a classifier, what we essentially do is, we start with the training data, set of features X catergorise as label Y. Then we use our training data to make the model learn how to map from x to y.</a:t>
            </a:r>
            <a:endParaRPr sz="1350">
              <a:solidFill>
                <a:schemeClr val="dk1"/>
              </a:solidFill>
            </a:endParaRPr>
          </a:p>
          <a:p>
            <a:pPr marL="0" lvl="0" indent="0" algn="just" rtl="0">
              <a:lnSpc>
                <a:spcPct val="115000"/>
              </a:lnSpc>
              <a:spcBef>
                <a:spcPts val="800"/>
              </a:spcBef>
              <a:spcAft>
                <a:spcPts val="0"/>
              </a:spcAft>
              <a:buNone/>
            </a:pPr>
            <a:endParaRPr sz="1350">
              <a:solidFill>
                <a:schemeClr val="dk1"/>
              </a:solidFill>
            </a:endParaRPr>
          </a:p>
          <a:p>
            <a:pPr marL="0" lvl="0" indent="0" algn="just" rtl="0">
              <a:lnSpc>
                <a:spcPct val="115000"/>
              </a:lnSpc>
              <a:spcBef>
                <a:spcPts val="800"/>
              </a:spcBef>
              <a:spcAft>
                <a:spcPts val="0"/>
              </a:spcAft>
              <a:buNone/>
            </a:pPr>
            <a:r>
              <a:rPr lang="en" sz="1350" b="1">
                <a:solidFill>
                  <a:schemeClr val="dk1"/>
                </a:solidFill>
              </a:rPr>
              <a:t>To learn a mapping from specific features to corresponding labels, the model needs to “remember” in its parameters some information about the data it was trained on. Otherwise, how would it come to correct conclusions about new and unseen data?</a:t>
            </a:r>
            <a:endParaRPr sz="1350" b="1">
              <a:solidFill>
                <a:schemeClr val="dk1"/>
              </a:solidFill>
            </a:endParaRPr>
          </a:p>
          <a:p>
            <a:pPr marL="0" lvl="0" indent="0" algn="just" rtl="0">
              <a:lnSpc>
                <a:spcPct val="115000"/>
              </a:lnSpc>
              <a:spcBef>
                <a:spcPts val="800"/>
              </a:spcBef>
              <a:spcAft>
                <a:spcPts val="0"/>
              </a:spcAft>
              <a:buNone/>
            </a:pPr>
            <a:endParaRPr sz="1350">
              <a:solidFill>
                <a:schemeClr val="dk1"/>
              </a:solidFill>
            </a:endParaRPr>
          </a:p>
          <a:p>
            <a:pPr marL="0" lvl="0" indent="0" algn="just" rtl="0">
              <a:lnSpc>
                <a:spcPct val="115000"/>
              </a:lnSpc>
              <a:spcBef>
                <a:spcPts val="800"/>
              </a:spcBef>
              <a:spcAft>
                <a:spcPts val="0"/>
              </a:spcAft>
              <a:buNone/>
            </a:pPr>
            <a:r>
              <a:rPr lang="en" sz="1350" b="1">
                <a:solidFill>
                  <a:schemeClr val="dk1"/>
                </a:solidFill>
              </a:rPr>
              <a:t>The fact that, some information about the training data is stored in the model parameters, might, however, cause privacy problems. This is because it enables someone with access to the ML model to deduct different kinds of information about the training data.</a:t>
            </a:r>
            <a:endParaRPr sz="1350" b="1">
              <a:solidFill>
                <a:schemeClr val="dk1"/>
              </a:solidFill>
            </a:endParaRPr>
          </a:p>
          <a:p>
            <a:pPr marL="0" lvl="0" indent="0" algn="just" rtl="0">
              <a:lnSpc>
                <a:spcPct val="115000"/>
              </a:lnSpc>
              <a:spcBef>
                <a:spcPts val="800"/>
              </a:spcBef>
              <a:spcAft>
                <a:spcPts val="0"/>
              </a:spcAft>
              <a:buNone/>
            </a:pPr>
            <a:endParaRPr sz="1350">
              <a:solidFill>
                <a:schemeClr val="dk1"/>
              </a:solidFill>
            </a:endParaRPr>
          </a:p>
          <a:p>
            <a:pPr marL="0" lvl="0" indent="0" algn="just" rtl="0">
              <a:lnSpc>
                <a:spcPct val="115000"/>
              </a:lnSpc>
              <a:spcBef>
                <a:spcPts val="800"/>
              </a:spcBef>
              <a:spcAft>
                <a:spcPts val="800"/>
              </a:spcAft>
              <a:buClr>
                <a:schemeClr val="dk1"/>
              </a:buClr>
              <a:buSzPts val="1100"/>
              <a:buFont typeface="Arial"/>
              <a:buNone/>
            </a:pPr>
            <a:endParaRPr sz="135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2cd6a7f6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2cd6a7f6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800"/>
              </a:spcBef>
              <a:spcAft>
                <a:spcPts val="0"/>
              </a:spcAft>
              <a:buNone/>
            </a:pPr>
            <a:r>
              <a:rPr lang="en" sz="1350" b="1">
                <a:solidFill>
                  <a:schemeClr val="dk1"/>
                </a:solidFill>
              </a:rPr>
              <a:t>Now as we know the fact that some information about the training data is being stored in the model parameters, let us see how MIA comes into Play.</a:t>
            </a:r>
            <a:endParaRPr sz="1350" b="1">
              <a:solidFill>
                <a:schemeClr val="dk1"/>
              </a:solidFill>
            </a:endParaRPr>
          </a:p>
          <a:p>
            <a:pPr marL="0" lvl="0" indent="0" algn="just" rtl="0">
              <a:lnSpc>
                <a:spcPct val="115000"/>
              </a:lnSpc>
              <a:spcBef>
                <a:spcPts val="800"/>
              </a:spcBef>
              <a:spcAft>
                <a:spcPts val="0"/>
              </a:spcAft>
              <a:buNone/>
            </a:pPr>
            <a:r>
              <a:rPr lang="en" sz="1350">
                <a:solidFill>
                  <a:schemeClr val="dk1"/>
                </a:solidFill>
              </a:rPr>
              <a:t>The basic concept of MIA is : Given a trained ML model, and some data point, if we can find out if this data point was part of the model’s training sample then basically we kind of broke into the system.</a:t>
            </a:r>
            <a:r>
              <a:rPr lang="en" sz="1350" b="1">
                <a:solidFill>
                  <a:schemeClr val="dk1"/>
                </a:solidFill>
              </a:rPr>
              <a:t> It is a serious privacy concert. You might mot see the privacy concern yet but let me explain you using an example.</a:t>
            </a:r>
            <a:endParaRPr sz="1350" b="1">
              <a:solidFill>
                <a:schemeClr val="dk1"/>
              </a:solidFill>
            </a:endParaRPr>
          </a:p>
          <a:p>
            <a:pPr marL="0" lvl="0" indent="0" algn="just" rtl="0">
              <a:lnSpc>
                <a:spcPct val="115000"/>
              </a:lnSpc>
              <a:spcBef>
                <a:spcPts val="800"/>
              </a:spcBef>
              <a:spcAft>
                <a:spcPts val="0"/>
              </a:spcAft>
              <a:buClr>
                <a:schemeClr val="dk1"/>
              </a:buClr>
              <a:buSzPts val="1100"/>
              <a:buFont typeface="Arial"/>
              <a:buNone/>
            </a:pPr>
            <a:endParaRPr sz="1350" b="1">
              <a:solidFill>
                <a:schemeClr val="dk1"/>
              </a:solidFill>
            </a:endParaRPr>
          </a:p>
          <a:p>
            <a:pPr marL="0" lvl="0" indent="0" algn="just" rtl="0">
              <a:lnSpc>
                <a:spcPct val="115000"/>
              </a:lnSpc>
              <a:spcBef>
                <a:spcPts val="800"/>
              </a:spcBef>
              <a:spcAft>
                <a:spcPts val="0"/>
              </a:spcAft>
              <a:buClr>
                <a:schemeClr val="dk1"/>
              </a:buClr>
              <a:buSzPts val="1100"/>
              <a:buFont typeface="Arial"/>
              <a:buNone/>
            </a:pPr>
            <a:endParaRPr sz="1350">
              <a:solidFill>
                <a:schemeClr val="dk1"/>
              </a:solidFill>
            </a:endParaRPr>
          </a:p>
          <a:p>
            <a:pPr marL="0" lvl="0" indent="0" algn="just" rtl="0">
              <a:lnSpc>
                <a:spcPct val="115000"/>
              </a:lnSpc>
              <a:spcBef>
                <a:spcPts val="800"/>
              </a:spcBef>
              <a:spcAft>
                <a:spcPts val="800"/>
              </a:spcAft>
              <a:buNone/>
            </a:pPr>
            <a:endParaRPr sz="135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2cd6a7f62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2cd6a7f62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7f88af0a0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7f88af0a0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2d1bd7624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2d1bd762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2d1bd7624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2d1bd7624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2d1bd7624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2d1bd7624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01125" y="1296350"/>
            <a:ext cx="5391300" cy="14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a:t>MIA - Membership inference Attack</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1297500" y="281675"/>
            <a:ext cx="7038900" cy="9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Montserrat ExtraBold"/>
                <a:ea typeface="Montserrat ExtraBold"/>
                <a:cs typeface="Montserrat ExtraBold"/>
                <a:sym typeface="Montserrat ExtraBold"/>
              </a:rPr>
              <a:t>F1 Scores of the Classifiers which we used.</a:t>
            </a:r>
            <a:endParaRPr sz="3000">
              <a:latin typeface="Montserrat ExtraBold"/>
              <a:ea typeface="Montserrat ExtraBold"/>
              <a:cs typeface="Montserrat ExtraBold"/>
              <a:sym typeface="Montserrat ExtraBold"/>
            </a:endParaRPr>
          </a:p>
        </p:txBody>
      </p:sp>
      <p:graphicFrame>
        <p:nvGraphicFramePr>
          <p:cNvPr id="209" name="Google Shape;209;p22"/>
          <p:cNvGraphicFramePr/>
          <p:nvPr/>
        </p:nvGraphicFramePr>
        <p:xfrm>
          <a:off x="1197450" y="1438175"/>
          <a:ext cx="3000000" cy="3000000"/>
        </p:xfrm>
        <a:graphic>
          <a:graphicData uri="http://schemas.openxmlformats.org/drawingml/2006/table">
            <a:tbl>
              <a:tblPr>
                <a:noFill/>
                <a:tableStyleId>{BEB939CB-6039-4563-8046-04BB18811989}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8200">
                <a:tc>
                  <a:txBody>
                    <a:bodyPr/>
                    <a:lstStyle/>
                    <a:p>
                      <a:pPr marL="457200" lvl="0" indent="0" algn="l" rtl="0">
                        <a:lnSpc>
                          <a:spcPct val="115000"/>
                        </a:lnSpc>
                        <a:spcBef>
                          <a:spcPts val="0"/>
                        </a:spcBef>
                        <a:spcAft>
                          <a:spcPts val="1200"/>
                        </a:spcAft>
                        <a:buNone/>
                      </a:pPr>
                      <a:r>
                        <a:rPr lang="en" sz="1500" b="1">
                          <a:solidFill>
                            <a:schemeClr val="lt1"/>
                          </a:solidFill>
                          <a:highlight>
                            <a:srgbClr val="202124"/>
                          </a:highlight>
                          <a:latin typeface="Lato"/>
                          <a:ea typeface="Lato"/>
                          <a:cs typeface="Lato"/>
                          <a:sym typeface="Lato"/>
                        </a:rPr>
                        <a:t>Classifier</a:t>
                      </a:r>
                      <a:endParaRPr/>
                    </a:p>
                  </a:txBody>
                  <a:tcPr marL="91425" marR="91425" marT="91425" marB="91425"/>
                </a:tc>
                <a:tc>
                  <a:txBody>
                    <a:bodyPr/>
                    <a:lstStyle/>
                    <a:p>
                      <a:pPr marL="457200" lvl="0" indent="0" algn="l" rtl="0">
                        <a:lnSpc>
                          <a:spcPct val="115000"/>
                        </a:lnSpc>
                        <a:spcBef>
                          <a:spcPts val="0"/>
                        </a:spcBef>
                        <a:spcAft>
                          <a:spcPts val="1200"/>
                        </a:spcAft>
                        <a:buNone/>
                      </a:pPr>
                      <a:r>
                        <a:rPr lang="en" sz="1500" b="1">
                          <a:solidFill>
                            <a:schemeClr val="lt1"/>
                          </a:solidFill>
                          <a:highlight>
                            <a:srgbClr val="202124"/>
                          </a:highlight>
                          <a:latin typeface="Lato"/>
                          <a:ea typeface="Lato"/>
                          <a:cs typeface="Lato"/>
                          <a:sym typeface="Lato"/>
                        </a:rPr>
                        <a:t>F1 Score for predicting 1’s</a:t>
                      </a:r>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0" algn="l" rtl="0">
                        <a:lnSpc>
                          <a:spcPct val="115000"/>
                        </a:lnSpc>
                        <a:spcBef>
                          <a:spcPts val="0"/>
                        </a:spcBef>
                        <a:spcAft>
                          <a:spcPts val="1200"/>
                        </a:spcAft>
                        <a:buNone/>
                      </a:pPr>
                      <a:r>
                        <a:rPr lang="en" sz="1500" b="1">
                          <a:solidFill>
                            <a:schemeClr val="lt1"/>
                          </a:solidFill>
                          <a:highlight>
                            <a:srgbClr val="202124"/>
                          </a:highlight>
                          <a:latin typeface="Lato"/>
                          <a:ea typeface="Lato"/>
                          <a:cs typeface="Lato"/>
                          <a:sym typeface="Lato"/>
                        </a:rPr>
                        <a:t>XGBoost Classifier</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0.71 </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0" algn="l" rtl="0">
                        <a:lnSpc>
                          <a:spcPct val="135714"/>
                        </a:lnSpc>
                        <a:spcBef>
                          <a:spcPts val="0"/>
                        </a:spcBef>
                        <a:spcAft>
                          <a:spcPts val="0"/>
                        </a:spcAft>
                        <a:buNone/>
                      </a:pPr>
                      <a:r>
                        <a:rPr lang="en" sz="1500" b="1">
                          <a:solidFill>
                            <a:schemeClr val="lt1"/>
                          </a:solidFill>
                          <a:highlight>
                            <a:srgbClr val="1E1E1E"/>
                          </a:highlight>
                          <a:latin typeface="Lato"/>
                          <a:ea typeface="Lato"/>
                          <a:cs typeface="Lato"/>
                          <a:sym typeface="Lato"/>
                        </a:rPr>
                        <a:t>Random Forest Classifier</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0.80 </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2"/>
                  </a:ext>
                </a:extLst>
              </a:tr>
              <a:tr h="381000">
                <a:tc>
                  <a:txBody>
                    <a:bodyPr/>
                    <a:lstStyle/>
                    <a:p>
                      <a:pPr marL="457200" lvl="0" indent="0" algn="l" rtl="0">
                        <a:lnSpc>
                          <a:spcPct val="115000"/>
                        </a:lnSpc>
                        <a:spcBef>
                          <a:spcPts val="0"/>
                        </a:spcBef>
                        <a:spcAft>
                          <a:spcPts val="1200"/>
                        </a:spcAft>
                        <a:buNone/>
                      </a:pPr>
                      <a:r>
                        <a:rPr lang="en" sz="1500" b="1">
                          <a:solidFill>
                            <a:schemeClr val="lt1"/>
                          </a:solidFill>
                          <a:highlight>
                            <a:srgbClr val="202124"/>
                          </a:highlight>
                          <a:latin typeface="Lato"/>
                          <a:ea typeface="Lato"/>
                          <a:cs typeface="Lato"/>
                          <a:sym typeface="Lato"/>
                        </a:rPr>
                        <a:t>Linear Regression</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0.80</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3"/>
                  </a:ext>
                </a:extLst>
              </a:tr>
              <a:tr h="381000">
                <a:tc>
                  <a:txBody>
                    <a:bodyPr/>
                    <a:lstStyle/>
                    <a:p>
                      <a:pPr marL="457200" lvl="0" indent="0" algn="l" rtl="0">
                        <a:lnSpc>
                          <a:spcPct val="135714"/>
                        </a:lnSpc>
                        <a:spcBef>
                          <a:spcPts val="0"/>
                        </a:spcBef>
                        <a:spcAft>
                          <a:spcPts val="0"/>
                        </a:spcAft>
                        <a:buNone/>
                      </a:pPr>
                      <a:r>
                        <a:rPr lang="en" sz="1500" b="1">
                          <a:solidFill>
                            <a:schemeClr val="lt1"/>
                          </a:solidFill>
                          <a:highlight>
                            <a:srgbClr val="1E1E1E"/>
                          </a:highlight>
                          <a:latin typeface="Lato"/>
                          <a:ea typeface="Lato"/>
                          <a:cs typeface="Lato"/>
                          <a:sym typeface="Lato"/>
                        </a:rPr>
                        <a:t>Perceptron</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0.68</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4"/>
                  </a:ext>
                </a:extLst>
              </a:tr>
              <a:tr h="381000">
                <a:tc>
                  <a:txBody>
                    <a:bodyPr/>
                    <a:lstStyle/>
                    <a:p>
                      <a:pPr marL="457200" lvl="0" indent="0" algn="l" rtl="0">
                        <a:lnSpc>
                          <a:spcPct val="135714"/>
                        </a:lnSpc>
                        <a:spcBef>
                          <a:spcPts val="0"/>
                        </a:spcBef>
                        <a:spcAft>
                          <a:spcPts val="0"/>
                        </a:spcAft>
                        <a:buNone/>
                      </a:pPr>
                      <a:r>
                        <a:rPr lang="en" sz="1500" b="1">
                          <a:solidFill>
                            <a:schemeClr val="lt1"/>
                          </a:solidFill>
                          <a:highlight>
                            <a:srgbClr val="1E1E1E"/>
                          </a:highlight>
                          <a:latin typeface="Lato"/>
                          <a:ea typeface="Lato"/>
                          <a:cs typeface="Lato"/>
                          <a:sym typeface="Lato"/>
                        </a:rPr>
                        <a:t>AdaBoostClassifier</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0.80 </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5"/>
                  </a:ext>
                </a:extLst>
              </a:tr>
              <a:tr h="381000">
                <a:tc>
                  <a:txBody>
                    <a:bodyPr/>
                    <a:lstStyle/>
                    <a:p>
                      <a:pPr marL="457200" lvl="0" indent="0" algn="l" rtl="0">
                        <a:lnSpc>
                          <a:spcPct val="135714"/>
                        </a:lnSpc>
                        <a:spcBef>
                          <a:spcPts val="0"/>
                        </a:spcBef>
                        <a:spcAft>
                          <a:spcPts val="0"/>
                        </a:spcAft>
                        <a:buNone/>
                      </a:pPr>
                      <a:r>
                        <a:rPr lang="en" sz="1500" b="1">
                          <a:solidFill>
                            <a:schemeClr val="lt1"/>
                          </a:solidFill>
                          <a:highlight>
                            <a:srgbClr val="1E1E1E"/>
                          </a:highlight>
                          <a:latin typeface="Lato"/>
                          <a:ea typeface="Lato"/>
                          <a:cs typeface="Lato"/>
                          <a:sym typeface="Lato"/>
                        </a:rPr>
                        <a:t>Support Vector Machine</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0.80</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6"/>
                  </a:ext>
                </a:extLst>
              </a:tr>
              <a:tr h="381000">
                <a:tc>
                  <a:txBody>
                    <a:bodyPr/>
                    <a:lstStyle/>
                    <a:p>
                      <a:pPr marL="457200" lvl="0" indent="0" algn="l" rtl="0">
                        <a:lnSpc>
                          <a:spcPct val="135714"/>
                        </a:lnSpc>
                        <a:spcBef>
                          <a:spcPts val="0"/>
                        </a:spcBef>
                        <a:spcAft>
                          <a:spcPts val="0"/>
                        </a:spcAft>
                        <a:buNone/>
                      </a:pPr>
                      <a:r>
                        <a:rPr lang="en" sz="1500" b="1">
                          <a:solidFill>
                            <a:schemeClr val="lt1"/>
                          </a:solidFill>
                          <a:highlight>
                            <a:srgbClr val="1E1E1E"/>
                          </a:highlight>
                          <a:latin typeface="Lato"/>
                          <a:ea typeface="Lato"/>
                          <a:cs typeface="Lato"/>
                          <a:sym typeface="Lato"/>
                        </a:rPr>
                        <a:t>Hist Gradient Boosting Classifier</a:t>
                      </a:r>
                      <a:endParaRPr/>
                    </a:p>
                  </a:txBody>
                  <a:tcPr marL="91425" marR="91425" marT="91425" marB="91425"/>
                </a:tc>
                <a:tc>
                  <a:txBody>
                    <a:bodyPr/>
                    <a:lstStyle/>
                    <a:p>
                      <a:pPr marL="0" lvl="0" indent="0" algn="ctr" rtl="0">
                        <a:spcBef>
                          <a:spcPts val="0"/>
                        </a:spcBef>
                        <a:spcAft>
                          <a:spcPts val="0"/>
                        </a:spcAft>
                        <a:buNone/>
                      </a:pPr>
                      <a:r>
                        <a:rPr lang="en" sz="1050">
                          <a:solidFill>
                            <a:schemeClr val="lt1"/>
                          </a:solidFill>
                          <a:highlight>
                            <a:srgbClr val="383838"/>
                          </a:highlight>
                          <a:latin typeface="Montserrat SemiBold"/>
                          <a:ea typeface="Montserrat SemiBold"/>
                          <a:cs typeface="Montserrat SemiBold"/>
                          <a:sym typeface="Montserrat SemiBold"/>
                        </a:rPr>
                        <a:t>0.80</a:t>
                      </a:r>
                      <a:endParaRPr>
                        <a:solidFill>
                          <a:schemeClr val="lt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Our take on MIA</a:t>
            </a:r>
            <a:endParaRPr sz="3500">
              <a:latin typeface="Montserrat ExtraBold"/>
              <a:ea typeface="Montserrat ExtraBold"/>
              <a:cs typeface="Montserrat ExtraBold"/>
              <a:sym typeface="Montserrat ExtraBold"/>
            </a:endParaRPr>
          </a:p>
        </p:txBody>
      </p:sp>
      <p:sp>
        <p:nvSpPr>
          <p:cNvPr id="215" name="Google Shape;21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DC1C6"/>
                </a:solidFill>
                <a:latin typeface="Montserrat SemiBold"/>
                <a:ea typeface="Montserrat SemiBold"/>
                <a:cs typeface="Montserrat SemiBold"/>
                <a:sym typeface="Montserrat SemiBold"/>
              </a:rPr>
              <a:t>We have Tensorflow MIA and IBM Attack MIA models that use only one classifier and overfit the classifier to perform this Attack.</a:t>
            </a:r>
            <a:endParaRPr sz="1600">
              <a:solidFill>
                <a:srgbClr val="BDC1C6"/>
              </a:solidFill>
              <a:latin typeface="Montserrat SemiBold"/>
              <a:ea typeface="Montserrat SemiBold"/>
              <a:cs typeface="Montserrat SemiBold"/>
              <a:sym typeface="Montserrat SemiBold"/>
            </a:endParaRPr>
          </a:p>
          <a:p>
            <a:pPr marL="0" lvl="0" indent="0" algn="l" rtl="0">
              <a:spcBef>
                <a:spcPts val="1200"/>
              </a:spcBef>
              <a:spcAft>
                <a:spcPts val="0"/>
              </a:spcAft>
              <a:buNone/>
            </a:pPr>
            <a:r>
              <a:rPr lang="en" sz="1600">
                <a:solidFill>
                  <a:srgbClr val="BDC1C6"/>
                </a:solidFill>
                <a:latin typeface="Montserrat SemiBold"/>
                <a:ea typeface="Montserrat SemiBold"/>
                <a:cs typeface="Montserrat SemiBold"/>
                <a:sym typeface="Montserrat SemiBold"/>
              </a:rPr>
              <a:t>Here we are using the predictions of the 7 Classifiers to say if the data is Member or non Member. </a:t>
            </a:r>
            <a:br>
              <a:rPr lang="en" sz="1600">
                <a:solidFill>
                  <a:srgbClr val="BDC1C6"/>
                </a:solidFill>
                <a:latin typeface="Montserrat SemiBold"/>
                <a:ea typeface="Montserrat SemiBold"/>
                <a:cs typeface="Montserrat SemiBold"/>
                <a:sym typeface="Montserrat SemiBold"/>
              </a:rPr>
            </a:br>
            <a:br>
              <a:rPr lang="en" sz="1600">
                <a:solidFill>
                  <a:srgbClr val="BDC1C6"/>
                </a:solidFill>
                <a:latin typeface="Montserrat SemiBold"/>
                <a:ea typeface="Montserrat SemiBold"/>
                <a:cs typeface="Montserrat SemiBold"/>
                <a:sym typeface="Montserrat SemiBold"/>
              </a:rPr>
            </a:br>
            <a:r>
              <a:rPr lang="en" sz="1600">
                <a:solidFill>
                  <a:srgbClr val="BDC1C6"/>
                </a:solidFill>
                <a:latin typeface="Montserrat SemiBold"/>
                <a:ea typeface="Montserrat SemiBold"/>
                <a:cs typeface="Montserrat SemiBold"/>
                <a:sym typeface="Montserrat SemiBold"/>
              </a:rPr>
              <a:t>For example  if 4 of 7 models say that the data point is is member we assume that that individual data point has been used in the training of the target model. </a:t>
            </a:r>
            <a:endParaRPr sz="1600">
              <a:solidFill>
                <a:srgbClr val="BDC1C6"/>
              </a:solidFill>
              <a:latin typeface="Montserrat SemiBold"/>
              <a:ea typeface="Montserrat SemiBold"/>
              <a:cs typeface="Montserrat SemiBold"/>
              <a:sym typeface="Montserrat SemiBold"/>
            </a:endParaRPr>
          </a:p>
          <a:p>
            <a:pPr marL="0" lvl="0" indent="0" algn="l" rtl="0">
              <a:lnSpc>
                <a:spcPct val="100000"/>
              </a:lnSpc>
              <a:spcBef>
                <a:spcPts val="1200"/>
              </a:spcBef>
              <a:spcAft>
                <a:spcPts val="0"/>
              </a:spcAft>
              <a:buNone/>
            </a:pPr>
            <a:r>
              <a:rPr lang="en" sz="1600">
                <a:solidFill>
                  <a:srgbClr val="BDC1C6"/>
                </a:solidFill>
                <a:latin typeface="Montserrat SemiBold"/>
                <a:ea typeface="Montserrat SemiBold"/>
                <a:cs typeface="Montserrat SemiBold"/>
                <a:sym typeface="Montserrat SemiBold"/>
              </a:rPr>
              <a:t>Mean accuracy of our attack : 64.85%</a:t>
            </a:r>
            <a:endParaRPr sz="1600">
              <a:solidFill>
                <a:srgbClr val="BDC1C6"/>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4"/>
          <p:cNvPicPr preferRelativeResize="0"/>
          <p:nvPr/>
        </p:nvPicPr>
        <p:blipFill rotWithShape="1">
          <a:blip r:embed="rId3">
            <a:alphaModFix/>
          </a:blip>
          <a:srcRect t="9" b="19"/>
          <a:stretch/>
        </p:blipFill>
        <p:spPr>
          <a:xfrm>
            <a:off x="-104825" y="0"/>
            <a:ext cx="9248824" cy="5143500"/>
          </a:xfrm>
          <a:prstGeom prst="rect">
            <a:avLst/>
          </a:prstGeom>
          <a:noFill/>
          <a:ln>
            <a:noFill/>
          </a:ln>
        </p:spPr>
      </p:pic>
      <p:sp>
        <p:nvSpPr>
          <p:cNvPr id="221" name="Google Shape;221;p24"/>
          <p:cNvSpPr txBox="1"/>
          <p:nvPr/>
        </p:nvSpPr>
        <p:spPr>
          <a:xfrm>
            <a:off x="192600" y="251125"/>
            <a:ext cx="500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ExtraBold"/>
                <a:ea typeface="Montserrat ExtraBold"/>
                <a:cs typeface="Montserrat ExtraBold"/>
                <a:sym typeface="Montserrat ExtraBold"/>
              </a:rPr>
              <a:t>References</a:t>
            </a:r>
            <a:endParaRPr>
              <a:latin typeface="Montserrat ExtraBold"/>
              <a:ea typeface="Montserrat ExtraBold"/>
              <a:cs typeface="Montserrat ExtraBold"/>
              <a:sym typeface="Montserrat ExtraBold"/>
            </a:endParaRPr>
          </a:p>
        </p:txBody>
      </p:sp>
      <p:sp>
        <p:nvSpPr>
          <p:cNvPr id="227" name="Google Shape;227;p25"/>
          <p:cNvSpPr txBox="1">
            <a:spLocks noGrp="1"/>
          </p:cNvSpPr>
          <p:nvPr>
            <p:ph type="body" idx="1"/>
          </p:nvPr>
        </p:nvSpPr>
        <p:spPr>
          <a:xfrm>
            <a:off x="769025" y="1105575"/>
            <a:ext cx="7767000" cy="3519000"/>
          </a:xfrm>
          <a:prstGeom prst="rect">
            <a:avLst/>
          </a:prstGeom>
        </p:spPr>
        <p:txBody>
          <a:bodyPr spcFirstLastPara="1" wrap="square" lIns="91425" tIns="91425" rIns="91425" bIns="91425" anchor="t" anchorCtr="0">
            <a:normAutofit/>
          </a:bodyPr>
          <a:lstStyle/>
          <a:p>
            <a:pPr marL="457200" lvl="0" indent="0" algn="just" rtl="0">
              <a:lnSpc>
                <a:spcPct val="100000"/>
              </a:lnSpc>
              <a:spcBef>
                <a:spcPts val="0"/>
              </a:spcBef>
              <a:spcAft>
                <a:spcPts val="0"/>
              </a:spcAft>
              <a:buNone/>
            </a:pPr>
            <a:r>
              <a:rPr lang="en" sz="1200">
                <a:solidFill>
                  <a:srgbClr val="BDC1C6"/>
                </a:solidFill>
                <a:latin typeface="Times New Roman"/>
                <a:ea typeface="Times New Roman"/>
                <a:cs typeface="Times New Roman"/>
                <a:sym typeface="Times New Roman"/>
              </a:rPr>
              <a:t>[1] Shokri, Reza, Marco Stronati, Congzheng Song, and Vitaly Shmatikov. “Membership inference attacks against machine learning models.” In 2017 IEEE Symposium on Security and Privacy (SP), pp. 3-18. IEEE, 2017.</a:t>
            </a: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r>
              <a:rPr lang="en" sz="1200">
                <a:solidFill>
                  <a:srgbClr val="BDC1C6"/>
                </a:solidFill>
                <a:latin typeface="Times New Roman"/>
                <a:ea typeface="Times New Roman"/>
                <a:cs typeface="Times New Roman"/>
                <a:sym typeface="Times New Roman"/>
              </a:rPr>
              <a:t>[2] Song, Liwei, and Prateek Mittal. “Systematic evaluation of privacy risks of machine learning models.” arXiv preprint arXiv:2003.10595 (2020).</a:t>
            </a: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r>
              <a:rPr lang="en" sz="1200">
                <a:solidFill>
                  <a:srgbClr val="BDC1C6"/>
                </a:solidFill>
                <a:latin typeface="Times New Roman"/>
                <a:ea typeface="Times New Roman"/>
                <a:cs typeface="Times New Roman"/>
                <a:sym typeface="Times New Roman"/>
              </a:rPr>
              <a:t>[3] Yeom, Samuel, Irene Giacomelli, Matt Fredrikson, and Somesh Jha. “Privacy risk in machine learning: Analyzing the connection to overfitting.” In 2018 IEEE 31st Computer Security Foundations Symposium (CSF), pp. 268-282. IEEE, 2018.</a:t>
            </a: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r>
              <a:rPr lang="en" sz="1200">
                <a:solidFill>
                  <a:srgbClr val="BDC1C6"/>
                </a:solidFill>
                <a:latin typeface="Times New Roman"/>
                <a:ea typeface="Times New Roman"/>
                <a:cs typeface="Times New Roman"/>
                <a:sym typeface="Times New Roman"/>
              </a:rPr>
              <a:t>[4] Truex, Stacey, Ling Liu, Mehmet Emre Gursoy, Wenqi Wei, and Lei Yu. “Effects of differential privacy and data skewness on membership inference vulnerability.” In 2019 First IEEE International Conference on Trust, Privacy and Security in Intelligent Systems and Applications (TPS-ISA), pp. 82-91. IEEE, 2019.</a:t>
            </a: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r>
              <a:rPr lang="en" sz="1200">
                <a:solidFill>
                  <a:srgbClr val="BDC1C6"/>
                </a:solidFill>
                <a:latin typeface="Times New Roman"/>
                <a:ea typeface="Times New Roman"/>
                <a:cs typeface="Times New Roman"/>
                <a:sym typeface="Times New Roman"/>
              </a:rPr>
              <a:t>[5] Salem, Ahmed, Yang Zhang, Mathias Humbert, Pascal Berrang, Mario Fritz, and Michael Backes. “Ml-leaks: Model and data independent membership inference attacks and defenses on machine learning models.” arXiv preprint arXiv:1806.01246 (2018).</a:t>
            </a:r>
            <a:endParaRPr sz="1200">
              <a:solidFill>
                <a:srgbClr val="BDC1C6"/>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BDC1C6"/>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Conclusion</a:t>
            </a:r>
            <a:endParaRPr sz="3500">
              <a:latin typeface="Montserrat ExtraBold"/>
              <a:ea typeface="Montserrat ExtraBold"/>
              <a:cs typeface="Montserrat ExtraBold"/>
              <a:sym typeface="Montserrat ExtraBold"/>
            </a:endParaRPr>
          </a:p>
        </p:txBody>
      </p:sp>
      <p:sp>
        <p:nvSpPr>
          <p:cNvPr id="233" name="Google Shape;233;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DC1C6"/>
                </a:solidFill>
              </a:rPr>
              <a:t>It's important to be aware of membership inference attacks and take steps to protect data privacy. Limit data access, use differential privacy, and monitor output for suspicious behavior to reduce risk. </a:t>
            </a:r>
            <a:endParaRPr sz="1600">
              <a:solidFill>
                <a:srgbClr val="BDC1C6"/>
              </a:solidFill>
            </a:endParaRPr>
          </a:p>
          <a:p>
            <a:pPr marL="0" lvl="0" indent="0" algn="l" rtl="0">
              <a:spcBef>
                <a:spcPts val="1200"/>
              </a:spcBef>
              <a:spcAft>
                <a:spcPts val="0"/>
              </a:spcAft>
              <a:buNone/>
            </a:pPr>
            <a:r>
              <a:rPr lang="en" sz="1600">
                <a:solidFill>
                  <a:srgbClr val="BDC1C6"/>
                </a:solidFill>
              </a:rPr>
              <a:t>We need to stay informed and take appropriate action to defend against these attacks.</a:t>
            </a:r>
            <a:endParaRPr sz="1600">
              <a:solidFill>
                <a:srgbClr val="BDC1C6"/>
              </a:solidFill>
            </a:endParaRPr>
          </a:p>
          <a:p>
            <a:pPr marL="0" lvl="0" indent="0" algn="l" rtl="0">
              <a:spcBef>
                <a:spcPts val="1200"/>
              </a:spcBef>
              <a:spcAft>
                <a:spcPts val="0"/>
              </a:spcAft>
              <a:buNone/>
            </a:pPr>
            <a:r>
              <a:rPr lang="en" sz="1600">
                <a:solidFill>
                  <a:srgbClr val="BDC1C6"/>
                </a:solidFill>
              </a:rPr>
              <a:t>We need to be aware of these kind of attacks while using ML Models.</a:t>
            </a:r>
            <a:endParaRPr sz="1600">
              <a:solidFill>
                <a:srgbClr val="BDC1C6"/>
              </a:solidFill>
            </a:endParaRPr>
          </a:p>
          <a:p>
            <a:pPr marL="0" lvl="0" indent="0" algn="l" rtl="0">
              <a:spcBef>
                <a:spcPts val="1200"/>
              </a:spcBef>
              <a:spcAft>
                <a:spcPts val="1200"/>
              </a:spcAft>
              <a:buNone/>
            </a:pPr>
            <a:r>
              <a:rPr lang="en" sz="1600">
                <a:solidFill>
                  <a:srgbClr val="BDC1C6"/>
                </a:solidFill>
              </a:rPr>
              <a:t>We all use Chat GPT and other models to make our life easier what if someone does these kind of attacks on those models. It would put our privacy at risk. </a:t>
            </a:r>
            <a:endParaRPr sz="1600">
              <a:solidFill>
                <a:srgbClr val="BDC1C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1297500" y="393750"/>
            <a:ext cx="7038900" cy="12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Privacy attacks in Machine learning models</a:t>
            </a:r>
            <a:endParaRPr sz="3500">
              <a:latin typeface="Montserrat ExtraBold"/>
              <a:ea typeface="Montserrat ExtraBold"/>
              <a:cs typeface="Montserrat ExtraBold"/>
              <a:sym typeface="Montserrat ExtraBold"/>
            </a:endParaRPr>
          </a:p>
        </p:txBody>
      </p:sp>
      <p:sp>
        <p:nvSpPr>
          <p:cNvPr id="143" name="Google Shape;143;p14"/>
          <p:cNvSpPr txBox="1">
            <a:spLocks noGrp="1"/>
          </p:cNvSpPr>
          <p:nvPr>
            <p:ph type="body" idx="1"/>
          </p:nvPr>
        </p:nvSpPr>
        <p:spPr>
          <a:xfrm>
            <a:off x="1297500" y="1757550"/>
            <a:ext cx="7038900" cy="27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DC1C6"/>
                </a:solidFill>
                <a:latin typeface="Montserrat SemiBold"/>
                <a:ea typeface="Montserrat SemiBold"/>
                <a:cs typeface="Montserrat SemiBold"/>
                <a:sym typeface="Montserrat SemiBold"/>
              </a:rPr>
              <a:t>We are very much aware of: </a:t>
            </a:r>
            <a:endParaRPr sz="1600">
              <a:solidFill>
                <a:srgbClr val="BDC1C6"/>
              </a:solidFill>
              <a:latin typeface="Montserrat SemiBold"/>
              <a:ea typeface="Montserrat SemiBold"/>
              <a:cs typeface="Montserrat SemiBold"/>
              <a:sym typeface="Montserrat SemiBold"/>
            </a:endParaRPr>
          </a:p>
          <a:p>
            <a:pPr marL="457200" lvl="0" indent="-330200" algn="l" rtl="0">
              <a:spcBef>
                <a:spcPts val="1200"/>
              </a:spcBef>
              <a:spcAft>
                <a:spcPts val="0"/>
              </a:spcAft>
              <a:buClr>
                <a:srgbClr val="BDC1C6"/>
              </a:buClr>
              <a:buSzPts val="1600"/>
              <a:buFont typeface="Montserrat SemiBold"/>
              <a:buChar char="●"/>
            </a:pPr>
            <a:r>
              <a:rPr lang="en" sz="1600">
                <a:solidFill>
                  <a:srgbClr val="BDC1C6"/>
                </a:solidFill>
                <a:latin typeface="Montserrat SemiBold"/>
                <a:ea typeface="Montserrat SemiBold"/>
                <a:cs typeface="Montserrat SemiBold"/>
                <a:sym typeface="Montserrat SemiBold"/>
              </a:rPr>
              <a:t>Data leaks and data breach</a:t>
            </a:r>
            <a:endParaRPr sz="1600">
              <a:solidFill>
                <a:srgbClr val="BDC1C6"/>
              </a:solidFill>
              <a:latin typeface="Montserrat SemiBold"/>
              <a:ea typeface="Montserrat SemiBold"/>
              <a:cs typeface="Montserrat SemiBold"/>
              <a:sym typeface="Montserrat SemiBold"/>
            </a:endParaRPr>
          </a:p>
          <a:p>
            <a:pPr marL="457200" lvl="0" indent="-330200" algn="l" rtl="0">
              <a:spcBef>
                <a:spcPts val="0"/>
              </a:spcBef>
              <a:spcAft>
                <a:spcPts val="0"/>
              </a:spcAft>
              <a:buClr>
                <a:srgbClr val="BDC1C6"/>
              </a:buClr>
              <a:buSzPts val="1600"/>
              <a:buFont typeface="Montserrat SemiBold"/>
              <a:buChar char="●"/>
            </a:pPr>
            <a:r>
              <a:rPr lang="en" sz="1600">
                <a:solidFill>
                  <a:srgbClr val="BDC1C6"/>
                </a:solidFill>
                <a:latin typeface="Montserrat SemiBold"/>
                <a:ea typeface="Montserrat SemiBold"/>
                <a:cs typeface="Montserrat SemiBold"/>
                <a:sym typeface="Montserrat SemiBold"/>
              </a:rPr>
              <a:t>Privacy issues</a:t>
            </a:r>
            <a:endParaRPr sz="1600">
              <a:solidFill>
                <a:srgbClr val="BDC1C6"/>
              </a:solidFill>
              <a:latin typeface="Montserrat SemiBold"/>
              <a:ea typeface="Montserrat SemiBold"/>
              <a:cs typeface="Montserrat SemiBold"/>
              <a:sym typeface="Montserrat SemiBold"/>
            </a:endParaRPr>
          </a:p>
          <a:p>
            <a:pPr marL="457200" lvl="0" indent="-330200" algn="l" rtl="0">
              <a:spcBef>
                <a:spcPts val="0"/>
              </a:spcBef>
              <a:spcAft>
                <a:spcPts val="0"/>
              </a:spcAft>
              <a:buClr>
                <a:srgbClr val="BDC1C6"/>
              </a:buClr>
              <a:buSzPts val="1600"/>
              <a:buFont typeface="Montserrat SemiBold"/>
              <a:buChar char="●"/>
            </a:pPr>
            <a:r>
              <a:rPr lang="en" sz="1600">
                <a:solidFill>
                  <a:srgbClr val="BDC1C6"/>
                </a:solidFill>
                <a:latin typeface="Montserrat SemiBold"/>
                <a:ea typeface="Montserrat SemiBold"/>
                <a:cs typeface="Montserrat SemiBold"/>
                <a:sym typeface="Montserrat SemiBold"/>
              </a:rPr>
              <a:t>Data miss usage for Business, etc</a:t>
            </a:r>
            <a:endParaRPr sz="1600">
              <a:solidFill>
                <a:srgbClr val="BDC1C6"/>
              </a:solidFill>
              <a:latin typeface="Montserrat SemiBold"/>
              <a:ea typeface="Montserrat SemiBold"/>
              <a:cs typeface="Montserrat SemiBold"/>
              <a:sym typeface="Montserrat SemiBold"/>
            </a:endParaRPr>
          </a:p>
          <a:p>
            <a:pPr marL="0" lvl="0" indent="0" algn="l" rtl="0">
              <a:spcBef>
                <a:spcPts val="1200"/>
              </a:spcBef>
              <a:spcAft>
                <a:spcPts val="0"/>
              </a:spcAft>
              <a:buNone/>
            </a:pPr>
            <a:r>
              <a:rPr lang="en" sz="1600">
                <a:solidFill>
                  <a:srgbClr val="BDC1C6"/>
                </a:solidFill>
                <a:latin typeface="Montserrat SemiBold"/>
                <a:ea typeface="Montserrat SemiBold"/>
                <a:cs typeface="Montserrat SemiBold"/>
                <a:sym typeface="Montserrat SemiBold"/>
              </a:rPr>
              <a:t>Now comes a new term:</a:t>
            </a:r>
            <a:endParaRPr sz="1600">
              <a:solidFill>
                <a:srgbClr val="BDC1C6"/>
              </a:solidFill>
              <a:latin typeface="Montserrat SemiBold"/>
              <a:ea typeface="Montserrat SemiBold"/>
              <a:cs typeface="Montserrat SemiBold"/>
              <a:sym typeface="Montserrat SemiBold"/>
            </a:endParaRPr>
          </a:p>
          <a:p>
            <a:pPr marL="0" lvl="0" indent="0" algn="l" rtl="0">
              <a:spcBef>
                <a:spcPts val="1200"/>
              </a:spcBef>
              <a:spcAft>
                <a:spcPts val="0"/>
              </a:spcAft>
              <a:buNone/>
            </a:pPr>
            <a:endParaRPr sz="1600"/>
          </a:p>
          <a:p>
            <a:pPr marL="0" lvl="0" indent="0" algn="l" rtl="0">
              <a:spcBef>
                <a:spcPts val="1200"/>
              </a:spcBef>
              <a:spcAft>
                <a:spcPts val="1200"/>
              </a:spcAft>
              <a:buNone/>
            </a:pPr>
            <a:endParaRPr sz="1600"/>
          </a:p>
        </p:txBody>
      </p:sp>
      <p:sp>
        <p:nvSpPr>
          <p:cNvPr id="144" name="Google Shape;144;p14"/>
          <p:cNvSpPr txBox="1"/>
          <p:nvPr/>
        </p:nvSpPr>
        <p:spPr>
          <a:xfrm>
            <a:off x="2502450" y="3782850"/>
            <a:ext cx="4122000" cy="83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BDC1C6"/>
                </a:solidFill>
                <a:latin typeface="Montserrat SemiBold"/>
                <a:ea typeface="Montserrat SemiBold"/>
                <a:cs typeface="Montserrat SemiBold"/>
                <a:sym typeface="Montserrat SemiBold"/>
              </a:rPr>
              <a:t>Privacy issues in ML Models.</a:t>
            </a:r>
            <a:endParaRPr sz="1600">
              <a:solidFill>
                <a:srgbClr val="BDC1C6"/>
              </a:solidFill>
              <a:latin typeface="Montserrat SemiBold"/>
              <a:ea typeface="Montserrat SemiBold"/>
              <a:cs typeface="Montserrat SemiBold"/>
              <a:sym typeface="Montserrat SemiBold"/>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611950" y="37877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850" b="1"/>
              <a:t>Basic Workflow of ML Models:</a:t>
            </a:r>
            <a:endParaRPr sz="3850" b="1"/>
          </a:p>
          <a:p>
            <a:pPr marL="0" lvl="0" indent="0" algn="l" rtl="0">
              <a:spcBef>
                <a:spcPts val="0"/>
              </a:spcBef>
              <a:spcAft>
                <a:spcPts val="0"/>
              </a:spcAft>
              <a:buNone/>
            </a:pPr>
            <a:endParaRPr sz="3200" b="1"/>
          </a:p>
          <a:p>
            <a:pPr marL="0" lvl="0" indent="0" algn="l" rtl="0">
              <a:spcBef>
                <a:spcPts val="0"/>
              </a:spcBef>
              <a:spcAft>
                <a:spcPts val="0"/>
              </a:spcAft>
              <a:buNone/>
            </a:pPr>
            <a:endParaRPr sz="3200" b="1"/>
          </a:p>
        </p:txBody>
      </p:sp>
      <p:sp>
        <p:nvSpPr>
          <p:cNvPr id="150" name="Google Shape;150;p15"/>
          <p:cNvSpPr txBox="1">
            <a:spLocks noGrp="1"/>
          </p:cNvSpPr>
          <p:nvPr>
            <p:ph type="body" idx="1"/>
          </p:nvPr>
        </p:nvSpPr>
        <p:spPr>
          <a:xfrm>
            <a:off x="1222625" y="1080900"/>
            <a:ext cx="7641900" cy="38598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sz="1700" b="1"/>
          </a:p>
          <a:p>
            <a:pPr marL="0" lvl="0" indent="0" algn="just" rtl="0">
              <a:spcBef>
                <a:spcPts val="1200"/>
              </a:spcBef>
              <a:spcAft>
                <a:spcPts val="1200"/>
              </a:spcAft>
              <a:buNone/>
            </a:pPr>
            <a:endParaRPr sz="1700" b="1"/>
          </a:p>
        </p:txBody>
      </p:sp>
      <p:pic>
        <p:nvPicPr>
          <p:cNvPr id="151" name="Google Shape;151;p15"/>
          <p:cNvPicPr preferRelativeResize="0"/>
          <p:nvPr/>
        </p:nvPicPr>
        <p:blipFill>
          <a:blip r:embed="rId3">
            <a:alphaModFix/>
          </a:blip>
          <a:stretch>
            <a:fillRect/>
          </a:stretch>
        </p:blipFill>
        <p:spPr>
          <a:xfrm>
            <a:off x="1272925" y="528525"/>
            <a:ext cx="339025" cy="339025"/>
          </a:xfrm>
          <a:prstGeom prst="rect">
            <a:avLst/>
          </a:prstGeom>
          <a:noFill/>
          <a:ln>
            <a:noFill/>
          </a:ln>
        </p:spPr>
      </p:pic>
      <p:pic>
        <p:nvPicPr>
          <p:cNvPr id="152" name="Google Shape;152;p15"/>
          <p:cNvPicPr preferRelativeResize="0"/>
          <p:nvPr/>
        </p:nvPicPr>
        <p:blipFill>
          <a:blip r:embed="rId4">
            <a:alphaModFix/>
          </a:blip>
          <a:stretch>
            <a:fillRect/>
          </a:stretch>
        </p:blipFill>
        <p:spPr>
          <a:xfrm>
            <a:off x="1875188" y="2356063"/>
            <a:ext cx="5743575" cy="2390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611950" y="378775"/>
            <a:ext cx="7038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Introduction to MIA</a:t>
            </a:r>
            <a:endParaRPr sz="3500" b="1"/>
          </a:p>
        </p:txBody>
      </p:sp>
      <p:sp>
        <p:nvSpPr>
          <p:cNvPr id="158" name="Google Shape;158;p16"/>
          <p:cNvSpPr txBox="1">
            <a:spLocks noGrp="1"/>
          </p:cNvSpPr>
          <p:nvPr>
            <p:ph type="body" idx="1"/>
          </p:nvPr>
        </p:nvSpPr>
        <p:spPr>
          <a:xfrm>
            <a:off x="1222625" y="1080900"/>
            <a:ext cx="7641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b="1">
                <a:solidFill>
                  <a:srgbClr val="BDC1C6"/>
                </a:solidFill>
              </a:rPr>
              <a:t>MIA:  Membership inference Attack.</a:t>
            </a:r>
            <a:endParaRPr sz="1700" b="1">
              <a:solidFill>
                <a:srgbClr val="BDC1C6"/>
              </a:solidFill>
            </a:endParaRPr>
          </a:p>
          <a:p>
            <a:pPr marL="0" lvl="0" indent="0" algn="just" rtl="0">
              <a:spcBef>
                <a:spcPts val="1200"/>
              </a:spcBef>
              <a:spcAft>
                <a:spcPts val="0"/>
              </a:spcAft>
              <a:buNone/>
            </a:pPr>
            <a:endParaRPr sz="1700" b="1"/>
          </a:p>
          <a:p>
            <a:pPr marL="0" lvl="0" indent="0" algn="just" rtl="0">
              <a:spcBef>
                <a:spcPts val="1200"/>
              </a:spcBef>
              <a:spcAft>
                <a:spcPts val="1200"/>
              </a:spcAft>
              <a:buNone/>
            </a:pPr>
            <a:endParaRPr b="1"/>
          </a:p>
        </p:txBody>
      </p:sp>
      <p:pic>
        <p:nvPicPr>
          <p:cNvPr id="159" name="Google Shape;159;p16"/>
          <p:cNvPicPr preferRelativeResize="0"/>
          <p:nvPr/>
        </p:nvPicPr>
        <p:blipFill>
          <a:blip r:embed="rId3">
            <a:alphaModFix/>
          </a:blip>
          <a:stretch>
            <a:fillRect/>
          </a:stretch>
        </p:blipFill>
        <p:spPr>
          <a:xfrm>
            <a:off x="1272925" y="506300"/>
            <a:ext cx="339025" cy="339025"/>
          </a:xfrm>
          <a:prstGeom prst="rect">
            <a:avLst/>
          </a:prstGeom>
          <a:noFill/>
          <a:ln>
            <a:noFill/>
          </a:ln>
        </p:spPr>
      </p:pic>
      <p:pic>
        <p:nvPicPr>
          <p:cNvPr id="160" name="Google Shape;160;p16"/>
          <p:cNvPicPr preferRelativeResize="0"/>
          <p:nvPr/>
        </p:nvPicPr>
        <p:blipFill>
          <a:blip r:embed="rId4">
            <a:alphaModFix/>
          </a:blip>
          <a:stretch>
            <a:fillRect/>
          </a:stretch>
        </p:blipFill>
        <p:spPr>
          <a:xfrm>
            <a:off x="1628775" y="1611350"/>
            <a:ext cx="5886450" cy="26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b="1"/>
              <a:t>Oscar’s Master Plan</a:t>
            </a:r>
            <a:endParaRPr sz="3500" b="1"/>
          </a:p>
        </p:txBody>
      </p:sp>
      <p:pic>
        <p:nvPicPr>
          <p:cNvPr id="166" name="Google Shape;166;p17"/>
          <p:cNvPicPr preferRelativeResize="0"/>
          <p:nvPr/>
        </p:nvPicPr>
        <p:blipFill>
          <a:blip r:embed="rId3">
            <a:alphaModFix/>
          </a:blip>
          <a:stretch>
            <a:fillRect/>
          </a:stretch>
        </p:blipFill>
        <p:spPr>
          <a:xfrm>
            <a:off x="1248437" y="1488938"/>
            <a:ext cx="786877" cy="786877"/>
          </a:xfrm>
          <a:prstGeom prst="rect">
            <a:avLst/>
          </a:prstGeom>
          <a:noFill/>
          <a:ln>
            <a:noFill/>
          </a:ln>
        </p:spPr>
      </p:pic>
      <p:pic>
        <p:nvPicPr>
          <p:cNvPr id="167" name="Google Shape;167;p17"/>
          <p:cNvPicPr preferRelativeResize="0"/>
          <p:nvPr/>
        </p:nvPicPr>
        <p:blipFill>
          <a:blip r:embed="rId4">
            <a:alphaModFix/>
          </a:blip>
          <a:stretch>
            <a:fillRect/>
          </a:stretch>
        </p:blipFill>
        <p:spPr>
          <a:xfrm>
            <a:off x="5664551" y="1090340"/>
            <a:ext cx="891000" cy="1308250"/>
          </a:xfrm>
          <a:prstGeom prst="rect">
            <a:avLst/>
          </a:prstGeom>
          <a:noFill/>
          <a:ln>
            <a:noFill/>
          </a:ln>
        </p:spPr>
      </p:pic>
      <p:sp>
        <p:nvSpPr>
          <p:cNvPr id="168" name="Google Shape;168;p17"/>
          <p:cNvSpPr txBox="1"/>
          <p:nvPr/>
        </p:nvSpPr>
        <p:spPr>
          <a:xfrm>
            <a:off x="1248425" y="2456900"/>
            <a:ext cx="19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169" name="Google Shape;169;p17"/>
          <p:cNvSpPr txBox="1"/>
          <p:nvPr/>
        </p:nvSpPr>
        <p:spPr>
          <a:xfrm>
            <a:off x="5670200" y="2332775"/>
            <a:ext cx="99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ontserrat"/>
                <a:ea typeface="Montserrat"/>
                <a:cs typeface="Montserrat"/>
                <a:sym typeface="Montserrat"/>
              </a:rPr>
              <a:t>Oscar</a:t>
            </a:r>
            <a:br>
              <a:rPr lang="en" b="1">
                <a:solidFill>
                  <a:schemeClr val="lt1"/>
                </a:solidFill>
                <a:latin typeface="Montserrat"/>
                <a:ea typeface="Montserrat"/>
                <a:cs typeface="Montserrat"/>
                <a:sym typeface="Montserrat"/>
              </a:rPr>
            </a:br>
            <a:r>
              <a:rPr lang="en" sz="1000">
                <a:solidFill>
                  <a:srgbClr val="BDC1C6"/>
                </a:solidFill>
                <a:latin typeface="Montserrat"/>
                <a:ea typeface="Montserrat"/>
                <a:cs typeface="Montserrat"/>
                <a:sym typeface="Montserrat"/>
              </a:rPr>
              <a:t>Oscar works at insurance company</a:t>
            </a:r>
            <a:endParaRPr sz="1000">
              <a:solidFill>
                <a:srgbClr val="BDC1C6"/>
              </a:solidFill>
              <a:latin typeface="Montserrat"/>
              <a:ea typeface="Montserrat"/>
              <a:cs typeface="Montserrat"/>
              <a:sym typeface="Montserrat"/>
            </a:endParaRPr>
          </a:p>
        </p:txBody>
      </p:sp>
      <p:sp>
        <p:nvSpPr>
          <p:cNvPr id="170" name="Google Shape;170;p17"/>
          <p:cNvSpPr txBox="1"/>
          <p:nvPr/>
        </p:nvSpPr>
        <p:spPr>
          <a:xfrm>
            <a:off x="857813" y="2176275"/>
            <a:ext cx="1568100" cy="10158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b="1">
                <a:solidFill>
                  <a:schemeClr val="lt1"/>
                </a:solidFill>
                <a:latin typeface="Montserrat"/>
                <a:ea typeface="Montserrat"/>
                <a:cs typeface="Montserrat"/>
                <a:sym typeface="Montserrat"/>
              </a:rPr>
              <a:t>Bob</a:t>
            </a:r>
            <a:endParaRPr sz="10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1000">
                <a:solidFill>
                  <a:srgbClr val="BDC1C6"/>
                </a:solidFill>
                <a:latin typeface="Montserrat"/>
                <a:ea typeface="Montserrat"/>
                <a:cs typeface="Montserrat"/>
                <a:sym typeface="Montserrat"/>
              </a:rPr>
              <a:t>Bob plans on taking a Insurance and visit Oscar who works at Insurance Company</a:t>
            </a:r>
            <a:endParaRPr sz="1000">
              <a:solidFill>
                <a:srgbClr val="BDC1C6"/>
              </a:solidFill>
              <a:latin typeface="Montserrat"/>
              <a:ea typeface="Montserrat"/>
              <a:cs typeface="Montserrat"/>
              <a:sym typeface="Montserrat"/>
            </a:endParaRPr>
          </a:p>
        </p:txBody>
      </p:sp>
      <p:pic>
        <p:nvPicPr>
          <p:cNvPr id="171" name="Google Shape;171;p17"/>
          <p:cNvPicPr preferRelativeResize="0"/>
          <p:nvPr/>
        </p:nvPicPr>
        <p:blipFill>
          <a:blip r:embed="rId5">
            <a:alphaModFix/>
          </a:blip>
          <a:stretch>
            <a:fillRect/>
          </a:stretch>
        </p:blipFill>
        <p:spPr>
          <a:xfrm>
            <a:off x="6648675" y="1167088"/>
            <a:ext cx="1231500" cy="1231500"/>
          </a:xfrm>
          <a:prstGeom prst="rect">
            <a:avLst/>
          </a:prstGeom>
          <a:noFill/>
          <a:ln>
            <a:noFill/>
          </a:ln>
        </p:spPr>
      </p:pic>
      <p:pic>
        <p:nvPicPr>
          <p:cNvPr id="172" name="Google Shape;172;p17"/>
          <p:cNvPicPr preferRelativeResize="0"/>
          <p:nvPr/>
        </p:nvPicPr>
        <p:blipFill>
          <a:blip r:embed="rId6">
            <a:alphaModFix/>
          </a:blip>
          <a:stretch>
            <a:fillRect/>
          </a:stretch>
        </p:blipFill>
        <p:spPr>
          <a:xfrm>
            <a:off x="5641425" y="3649800"/>
            <a:ext cx="1077300" cy="1077300"/>
          </a:xfrm>
          <a:prstGeom prst="rect">
            <a:avLst/>
          </a:prstGeom>
          <a:noFill/>
          <a:ln>
            <a:noFill/>
          </a:ln>
        </p:spPr>
      </p:pic>
      <p:sp>
        <p:nvSpPr>
          <p:cNvPr id="173" name="Google Shape;173;p17"/>
          <p:cNvSpPr txBox="1"/>
          <p:nvPr/>
        </p:nvSpPr>
        <p:spPr>
          <a:xfrm>
            <a:off x="6648675" y="3575850"/>
            <a:ext cx="1568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BDC1C6"/>
                </a:solidFill>
                <a:latin typeface="Montserrat"/>
                <a:ea typeface="Montserrat"/>
                <a:cs typeface="Montserrat"/>
                <a:sym typeface="Montserrat"/>
              </a:rPr>
              <a:t>Oscar performs Background verification on Alice, He performs </a:t>
            </a:r>
            <a:r>
              <a:rPr lang="en" sz="900" b="1">
                <a:solidFill>
                  <a:srgbClr val="BDC1C6"/>
                </a:solidFill>
                <a:latin typeface="Montserrat"/>
                <a:ea typeface="Montserrat"/>
                <a:cs typeface="Montserrat"/>
                <a:sym typeface="Montserrat"/>
              </a:rPr>
              <a:t>Membership Inference Attack</a:t>
            </a:r>
            <a:r>
              <a:rPr lang="en" sz="900">
                <a:solidFill>
                  <a:srgbClr val="BDC1C6"/>
                </a:solidFill>
                <a:latin typeface="Montserrat"/>
                <a:ea typeface="Montserrat"/>
                <a:cs typeface="Montserrat"/>
                <a:sym typeface="Montserrat"/>
              </a:rPr>
              <a:t> on ML model Bob has used in the past and finds that Bob  is a Smoker.</a:t>
            </a:r>
            <a:endParaRPr sz="900">
              <a:solidFill>
                <a:srgbClr val="BDC1C6"/>
              </a:solidFill>
              <a:latin typeface="Montserrat"/>
              <a:ea typeface="Montserrat"/>
              <a:cs typeface="Montserrat"/>
              <a:sym typeface="Montserrat"/>
            </a:endParaRPr>
          </a:p>
        </p:txBody>
      </p:sp>
      <p:pic>
        <p:nvPicPr>
          <p:cNvPr id="174" name="Google Shape;174;p17"/>
          <p:cNvPicPr preferRelativeResize="0"/>
          <p:nvPr/>
        </p:nvPicPr>
        <p:blipFill>
          <a:blip r:embed="rId7">
            <a:alphaModFix/>
          </a:blip>
          <a:stretch>
            <a:fillRect/>
          </a:stretch>
        </p:blipFill>
        <p:spPr>
          <a:xfrm>
            <a:off x="699200" y="3255899"/>
            <a:ext cx="2290225" cy="1717649"/>
          </a:xfrm>
          <a:prstGeom prst="rect">
            <a:avLst/>
          </a:prstGeom>
          <a:noFill/>
          <a:ln>
            <a:noFill/>
          </a:ln>
        </p:spPr>
      </p:pic>
      <p:sp>
        <p:nvSpPr>
          <p:cNvPr id="175" name="Google Shape;175;p17"/>
          <p:cNvSpPr txBox="1"/>
          <p:nvPr/>
        </p:nvSpPr>
        <p:spPr>
          <a:xfrm>
            <a:off x="3251325" y="4188450"/>
            <a:ext cx="2128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BDC1C6"/>
                </a:solidFill>
                <a:latin typeface="Lato"/>
                <a:ea typeface="Lato"/>
                <a:cs typeface="Lato"/>
                <a:sym typeface="Lato"/>
              </a:rPr>
              <a:t>Oscar decides on increasing Bob’s insurance because he’s a Smoker.</a:t>
            </a:r>
            <a:endParaRPr sz="1200">
              <a:solidFill>
                <a:srgbClr val="BDC1C6"/>
              </a:solidFill>
              <a:latin typeface="Lato"/>
              <a:ea typeface="Lato"/>
              <a:cs typeface="Lato"/>
              <a:sym typeface="Lato"/>
            </a:endParaRPr>
          </a:p>
        </p:txBody>
      </p:sp>
      <p:pic>
        <p:nvPicPr>
          <p:cNvPr id="176" name="Google Shape;176;p17"/>
          <p:cNvPicPr preferRelativeResize="0"/>
          <p:nvPr/>
        </p:nvPicPr>
        <p:blipFill>
          <a:blip r:embed="rId8">
            <a:alphaModFix/>
          </a:blip>
          <a:stretch>
            <a:fillRect/>
          </a:stretch>
        </p:blipFill>
        <p:spPr>
          <a:xfrm>
            <a:off x="8216775" y="3912353"/>
            <a:ext cx="646124" cy="552200"/>
          </a:xfrm>
          <a:prstGeom prst="rect">
            <a:avLst/>
          </a:prstGeom>
          <a:noFill/>
          <a:ln>
            <a:noFill/>
          </a:ln>
        </p:spPr>
      </p:pic>
      <p:cxnSp>
        <p:nvCxnSpPr>
          <p:cNvPr id="177" name="Google Shape;177;p17"/>
          <p:cNvCxnSpPr/>
          <p:nvPr/>
        </p:nvCxnSpPr>
        <p:spPr>
          <a:xfrm>
            <a:off x="2093815" y="1822451"/>
            <a:ext cx="3477600" cy="51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p17"/>
          <p:cNvCxnSpPr>
            <a:stCxn id="169" idx="2"/>
            <a:endCxn id="172" idx="0"/>
          </p:cNvCxnSpPr>
          <p:nvPr/>
        </p:nvCxnSpPr>
        <p:spPr>
          <a:xfrm>
            <a:off x="6168050" y="3194675"/>
            <a:ext cx="12000" cy="455100"/>
          </a:xfrm>
          <a:prstGeom prst="straightConnector1">
            <a:avLst/>
          </a:prstGeom>
          <a:noFill/>
          <a:ln w="9525" cap="flat" cmpd="sng">
            <a:solidFill>
              <a:schemeClr val="dk2"/>
            </a:solidFill>
            <a:prstDash val="solid"/>
            <a:round/>
            <a:headEnd type="none" w="med" len="med"/>
            <a:tailEnd type="triangle" w="med" len="med"/>
          </a:ln>
        </p:spPr>
      </p:cxnSp>
      <p:cxnSp>
        <p:nvCxnSpPr>
          <p:cNvPr id="179" name="Google Shape;179;p17"/>
          <p:cNvCxnSpPr/>
          <p:nvPr/>
        </p:nvCxnSpPr>
        <p:spPr>
          <a:xfrm flipH="1">
            <a:off x="3125925" y="4188450"/>
            <a:ext cx="2515500" cy="1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611950" y="37877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300">
                <a:latin typeface="Montserrat ExtraBold"/>
                <a:ea typeface="Montserrat ExtraBold"/>
                <a:cs typeface="Montserrat ExtraBold"/>
                <a:sym typeface="Montserrat ExtraBold"/>
              </a:rPr>
              <a:t>How our Membership Inference Attack Work?</a:t>
            </a:r>
            <a:endParaRPr sz="3300">
              <a:latin typeface="Montserrat ExtraBold"/>
              <a:ea typeface="Montserrat ExtraBold"/>
              <a:cs typeface="Montserrat ExtraBold"/>
              <a:sym typeface="Montserrat Extra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5" name="Google Shape;185;p18"/>
          <p:cNvSpPr txBox="1"/>
          <p:nvPr/>
        </p:nvSpPr>
        <p:spPr>
          <a:xfrm>
            <a:off x="1735475" y="1606650"/>
            <a:ext cx="64293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BDC1C6"/>
              </a:buClr>
              <a:buSzPts val="1400"/>
              <a:buFont typeface="Montserrat SemiBold"/>
              <a:buChar char="●"/>
            </a:pPr>
            <a:r>
              <a:rPr lang="en" b="1">
                <a:solidFill>
                  <a:srgbClr val="BDC1C6"/>
                </a:solidFill>
                <a:latin typeface="Montserrat"/>
                <a:ea typeface="Montserrat"/>
                <a:cs typeface="Montserrat"/>
                <a:sym typeface="Montserrat"/>
              </a:rPr>
              <a:t>Assumption</a:t>
            </a:r>
            <a:r>
              <a:rPr lang="en">
                <a:solidFill>
                  <a:srgbClr val="BDC1C6"/>
                </a:solidFill>
                <a:latin typeface="Montserrat SemiBold"/>
                <a:ea typeface="Montserrat SemiBold"/>
                <a:cs typeface="Montserrat SemiBold"/>
                <a:sym typeface="Montserrat SemiBold"/>
              </a:rPr>
              <a:t> : We have partial data that has been used in the target model we call it Member data. We also have partial Non Member data.</a:t>
            </a:r>
            <a:endParaRPr>
              <a:solidFill>
                <a:srgbClr val="BDC1C6"/>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a:solidFill>
                <a:srgbClr val="BDC1C6"/>
              </a:solidFill>
              <a:latin typeface="Montserrat SemiBold"/>
              <a:ea typeface="Montserrat SemiBold"/>
              <a:cs typeface="Montserrat SemiBold"/>
              <a:sym typeface="Montserrat SemiBold"/>
            </a:endParaRPr>
          </a:p>
          <a:p>
            <a:pPr marL="457200" lvl="0" indent="-317500" algn="l" rtl="0">
              <a:spcBef>
                <a:spcPts val="0"/>
              </a:spcBef>
              <a:spcAft>
                <a:spcPts val="0"/>
              </a:spcAft>
              <a:buClr>
                <a:srgbClr val="BDC1C6"/>
              </a:buClr>
              <a:buSzPts val="1400"/>
              <a:buFont typeface="Montserrat SemiBold"/>
              <a:buChar char="●"/>
            </a:pPr>
            <a:r>
              <a:rPr lang="en" b="1">
                <a:solidFill>
                  <a:srgbClr val="BDC1C6"/>
                </a:solidFill>
                <a:latin typeface="Montserrat"/>
                <a:ea typeface="Montserrat"/>
                <a:cs typeface="Montserrat"/>
                <a:sym typeface="Montserrat"/>
              </a:rPr>
              <a:t>Target Model</a:t>
            </a:r>
            <a:r>
              <a:rPr lang="en">
                <a:solidFill>
                  <a:srgbClr val="BDC1C6"/>
                </a:solidFill>
                <a:latin typeface="Montserrat SemiBold"/>
                <a:ea typeface="Montserrat SemiBold"/>
                <a:cs typeface="Montserrat SemiBold"/>
                <a:sym typeface="Montserrat SemiBold"/>
              </a:rPr>
              <a:t> : It is an image classification model.</a:t>
            </a:r>
            <a:endParaRPr>
              <a:solidFill>
                <a:srgbClr val="BDC1C6"/>
              </a:solidFill>
              <a:latin typeface="Montserrat SemiBold"/>
              <a:ea typeface="Montserrat SemiBold"/>
              <a:cs typeface="Montserrat SemiBold"/>
              <a:sym typeface="Montserrat SemiBold"/>
            </a:endParaRPr>
          </a:p>
          <a:p>
            <a:pPr marL="457200" lvl="0" indent="-317500" algn="l" rtl="0">
              <a:spcBef>
                <a:spcPts val="0"/>
              </a:spcBef>
              <a:spcAft>
                <a:spcPts val="0"/>
              </a:spcAft>
              <a:buClr>
                <a:srgbClr val="BDC1C6"/>
              </a:buClr>
              <a:buSzPts val="1400"/>
              <a:buFont typeface="Montserrat SemiBold"/>
              <a:buChar char="●"/>
            </a:pPr>
            <a:r>
              <a:rPr lang="en">
                <a:solidFill>
                  <a:srgbClr val="BDC1C6"/>
                </a:solidFill>
                <a:latin typeface="Montserrat SemiBold"/>
                <a:ea typeface="Montserrat SemiBold"/>
                <a:cs typeface="Montserrat SemiBold"/>
                <a:sym typeface="Montserrat SemiBold"/>
              </a:rPr>
              <a:t> We are going to perform this Attack on the Target Model.</a:t>
            </a:r>
            <a:endParaRPr>
              <a:solidFill>
                <a:srgbClr val="BDC1C6"/>
              </a:solidFill>
              <a:latin typeface="Montserrat SemiBold"/>
              <a:ea typeface="Montserrat SemiBold"/>
              <a:cs typeface="Montserrat SemiBold"/>
              <a:sym typeface="Montserrat SemiBold"/>
            </a:endParaRPr>
          </a:p>
          <a:p>
            <a:pPr marL="914400" lvl="0" indent="0" algn="l" rtl="0">
              <a:spcBef>
                <a:spcPts val="0"/>
              </a:spcBef>
              <a:spcAft>
                <a:spcPts val="0"/>
              </a:spcAft>
              <a:buNone/>
            </a:pPr>
            <a:endParaRPr>
              <a:solidFill>
                <a:srgbClr val="BDC1C6"/>
              </a:solidFill>
              <a:latin typeface="Montserrat SemiBold"/>
              <a:ea typeface="Montserrat SemiBold"/>
              <a:cs typeface="Montserrat SemiBold"/>
              <a:sym typeface="Montserrat SemiBold"/>
            </a:endParaRPr>
          </a:p>
          <a:p>
            <a:pPr marL="457200" lvl="0" indent="-317500" algn="l" rtl="0">
              <a:spcBef>
                <a:spcPts val="0"/>
              </a:spcBef>
              <a:spcAft>
                <a:spcPts val="0"/>
              </a:spcAft>
              <a:buClr>
                <a:srgbClr val="BDC1C6"/>
              </a:buClr>
              <a:buSzPts val="1400"/>
              <a:buFont typeface="Montserrat SemiBold"/>
              <a:buChar char="●"/>
            </a:pPr>
            <a:r>
              <a:rPr lang="en">
                <a:solidFill>
                  <a:srgbClr val="BDC1C6"/>
                </a:solidFill>
                <a:latin typeface="Montserrat SemiBold"/>
                <a:ea typeface="Montserrat SemiBold"/>
                <a:cs typeface="Montserrat SemiBold"/>
                <a:sym typeface="Montserrat SemiBold"/>
              </a:rPr>
              <a:t>Now we create Shadow Models to classify Member data and Non Member data. </a:t>
            </a:r>
            <a:br>
              <a:rPr lang="en">
                <a:solidFill>
                  <a:srgbClr val="BDC1C6"/>
                </a:solidFill>
                <a:latin typeface="Montserrat SemiBold"/>
                <a:ea typeface="Montserrat SemiBold"/>
                <a:cs typeface="Montserrat SemiBold"/>
                <a:sym typeface="Montserrat SemiBold"/>
              </a:rPr>
            </a:br>
            <a:endParaRPr>
              <a:solidFill>
                <a:srgbClr val="BDC1C6"/>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9"/>
          <p:cNvSpPr txBox="1">
            <a:spLocks noGrp="1"/>
          </p:cNvSpPr>
          <p:nvPr>
            <p:ph type="title"/>
          </p:nvPr>
        </p:nvSpPr>
        <p:spPr>
          <a:xfrm>
            <a:off x="1297500" y="315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Shadow Models</a:t>
            </a:r>
            <a:endParaRPr sz="3500">
              <a:latin typeface="Montserrat ExtraBold"/>
              <a:ea typeface="Montserrat ExtraBold"/>
              <a:cs typeface="Montserrat ExtraBold"/>
              <a:sym typeface="Montserrat ExtraBold"/>
            </a:endParaRPr>
          </a:p>
        </p:txBody>
      </p:sp>
      <p:sp>
        <p:nvSpPr>
          <p:cNvPr id="191" name="Google Shape;191;p19"/>
          <p:cNvSpPr txBox="1">
            <a:spLocks noGrp="1"/>
          </p:cNvSpPr>
          <p:nvPr>
            <p:ph type="body" idx="1"/>
          </p:nvPr>
        </p:nvSpPr>
        <p:spPr>
          <a:xfrm>
            <a:off x="1297500" y="1133000"/>
            <a:ext cx="7038900" cy="334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BDC1C6"/>
                </a:solidFill>
                <a:latin typeface="Montserrat SemiBold"/>
                <a:ea typeface="Montserrat SemiBold"/>
                <a:cs typeface="Montserrat SemiBold"/>
                <a:sym typeface="Montserrat SemiBold"/>
              </a:rPr>
              <a:t>We have created 7 different classifier models to perform this attack.</a:t>
            </a:r>
            <a:endParaRPr sz="1500">
              <a:solidFill>
                <a:srgbClr val="BDC1C6"/>
              </a:solidFill>
              <a:latin typeface="Montserrat SemiBold"/>
              <a:ea typeface="Montserrat SemiBold"/>
              <a:cs typeface="Montserrat SemiBold"/>
              <a:sym typeface="Montserrat SemiBold"/>
            </a:endParaRPr>
          </a:p>
          <a:p>
            <a:pPr marL="0" lvl="0" indent="0" algn="l" rtl="0">
              <a:lnSpc>
                <a:spcPct val="100000"/>
              </a:lnSpc>
              <a:spcBef>
                <a:spcPts val="1200"/>
              </a:spcBef>
              <a:spcAft>
                <a:spcPts val="0"/>
              </a:spcAft>
              <a:buNone/>
            </a:pPr>
            <a:r>
              <a:rPr lang="en" sz="1500">
                <a:solidFill>
                  <a:srgbClr val="BDC1C6"/>
                </a:solidFill>
                <a:latin typeface="Montserrat SemiBold"/>
                <a:ea typeface="Montserrat SemiBold"/>
                <a:cs typeface="Montserrat SemiBold"/>
                <a:sym typeface="Montserrat SemiBold"/>
              </a:rPr>
              <a:t>To create a shadow model we first pass the Member data and Non Member data into the target model and get the attributes of member data. </a:t>
            </a:r>
            <a:endParaRPr sz="1500">
              <a:solidFill>
                <a:srgbClr val="BDC1C6"/>
              </a:solidFill>
              <a:latin typeface="Montserrat SemiBold"/>
              <a:ea typeface="Montserrat SemiBold"/>
              <a:cs typeface="Montserrat SemiBold"/>
              <a:sym typeface="Montserrat SemiBold"/>
            </a:endParaRPr>
          </a:p>
          <a:p>
            <a:pPr marL="0" lvl="0" indent="0" algn="l" rtl="0">
              <a:lnSpc>
                <a:spcPct val="100000"/>
              </a:lnSpc>
              <a:spcBef>
                <a:spcPts val="1200"/>
              </a:spcBef>
              <a:spcAft>
                <a:spcPts val="0"/>
              </a:spcAft>
              <a:buNone/>
            </a:pPr>
            <a:r>
              <a:rPr lang="en" sz="1500">
                <a:solidFill>
                  <a:srgbClr val="BDC1C6"/>
                </a:solidFill>
                <a:latin typeface="Montserrat SemiBold"/>
                <a:ea typeface="Montserrat SemiBold"/>
                <a:cs typeface="Montserrat SemiBold"/>
                <a:sym typeface="Montserrat SemiBold"/>
              </a:rPr>
              <a:t>Let’s call them Member Attributes and Non Member Attributes. </a:t>
            </a:r>
            <a:endParaRPr sz="1500">
              <a:solidFill>
                <a:srgbClr val="BDC1C6"/>
              </a:solidFill>
              <a:latin typeface="Montserrat SemiBold"/>
              <a:ea typeface="Montserrat SemiBold"/>
              <a:cs typeface="Montserrat SemiBold"/>
              <a:sym typeface="Montserrat SemiBold"/>
            </a:endParaRPr>
          </a:p>
          <a:p>
            <a:pPr marL="0" lvl="0" indent="0" algn="l" rtl="0">
              <a:lnSpc>
                <a:spcPct val="100000"/>
              </a:lnSpc>
              <a:spcBef>
                <a:spcPts val="1200"/>
              </a:spcBef>
              <a:spcAft>
                <a:spcPts val="1200"/>
              </a:spcAft>
              <a:buNone/>
            </a:pPr>
            <a:r>
              <a:rPr lang="en" sz="1500">
                <a:solidFill>
                  <a:srgbClr val="BDC1C6"/>
                </a:solidFill>
                <a:latin typeface="Montserrat SemiBold"/>
                <a:ea typeface="Montserrat SemiBold"/>
                <a:cs typeface="Montserrat SemiBold"/>
                <a:sym typeface="Montserrat SemiBold"/>
              </a:rPr>
              <a:t>Now we feed Member data Attributes and Non Member data Attributes into the shadow models and train the models to classify Member data attributes and Non member data Attributes.</a:t>
            </a:r>
            <a:endParaRPr sz="1500">
              <a:solidFill>
                <a:srgbClr val="BDC1C6"/>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Shadow Models</a:t>
            </a:r>
            <a:endParaRPr sz="3500">
              <a:latin typeface="Montserrat ExtraBold"/>
              <a:ea typeface="Montserrat ExtraBold"/>
              <a:cs typeface="Montserrat ExtraBold"/>
              <a:sym typeface="Montserrat ExtraBold"/>
            </a:endParaRPr>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457200" lvl="0" indent="-316706" algn="l" rtl="0">
              <a:spcBef>
                <a:spcPts val="0"/>
              </a:spcBef>
              <a:spcAft>
                <a:spcPts val="0"/>
              </a:spcAft>
              <a:buClr>
                <a:srgbClr val="BDC1C6"/>
              </a:buClr>
              <a:buSzPct val="100000"/>
              <a:buChar char="●"/>
            </a:pPr>
            <a:r>
              <a:rPr lang="en" sz="1500" b="1">
                <a:solidFill>
                  <a:srgbClr val="BDC1C6"/>
                </a:solidFill>
                <a:highlight>
                  <a:srgbClr val="202124"/>
                </a:highlight>
              </a:rPr>
              <a:t>XGBoost classifier</a:t>
            </a:r>
            <a:endParaRPr sz="1500" b="1">
              <a:solidFill>
                <a:srgbClr val="BDC1C6"/>
              </a:solidFill>
              <a:highlight>
                <a:srgbClr val="202124"/>
              </a:highlight>
            </a:endParaRPr>
          </a:p>
          <a:p>
            <a:pPr marL="457200" lvl="0" indent="-316706" algn="l" rtl="0">
              <a:lnSpc>
                <a:spcPct val="135714"/>
              </a:lnSpc>
              <a:spcBef>
                <a:spcPts val="0"/>
              </a:spcBef>
              <a:spcAft>
                <a:spcPts val="0"/>
              </a:spcAft>
              <a:buClr>
                <a:srgbClr val="BDC1C6"/>
              </a:buClr>
              <a:buSzPct val="100000"/>
              <a:buChar char="●"/>
            </a:pPr>
            <a:r>
              <a:rPr lang="en" sz="1500" b="1">
                <a:solidFill>
                  <a:srgbClr val="BDC1C6"/>
                </a:solidFill>
                <a:highlight>
                  <a:srgbClr val="1E1E1E"/>
                </a:highlight>
              </a:rPr>
              <a:t>Random Forest Classifier</a:t>
            </a:r>
            <a:endParaRPr sz="1500" b="1">
              <a:solidFill>
                <a:srgbClr val="BDC1C6"/>
              </a:solidFill>
              <a:highlight>
                <a:srgbClr val="1E1E1E"/>
              </a:highlight>
            </a:endParaRPr>
          </a:p>
          <a:p>
            <a:pPr marL="457200" lvl="0" indent="-316706" algn="l" rtl="0">
              <a:spcBef>
                <a:spcPts val="0"/>
              </a:spcBef>
              <a:spcAft>
                <a:spcPts val="0"/>
              </a:spcAft>
              <a:buClr>
                <a:srgbClr val="BDC1C6"/>
              </a:buClr>
              <a:buSzPct val="100000"/>
              <a:buChar char="●"/>
            </a:pPr>
            <a:r>
              <a:rPr lang="en" sz="1500" b="1">
                <a:solidFill>
                  <a:srgbClr val="BDC1C6"/>
                </a:solidFill>
                <a:highlight>
                  <a:srgbClr val="202124"/>
                </a:highlight>
              </a:rPr>
              <a:t>Linear Regression</a:t>
            </a:r>
            <a:endParaRPr sz="1500" b="1">
              <a:solidFill>
                <a:srgbClr val="BDC1C6"/>
              </a:solidFill>
              <a:highlight>
                <a:srgbClr val="202124"/>
              </a:highlight>
            </a:endParaRPr>
          </a:p>
          <a:p>
            <a:pPr marL="457200" lvl="0" indent="-316706" algn="l" rtl="0">
              <a:lnSpc>
                <a:spcPct val="135714"/>
              </a:lnSpc>
              <a:spcBef>
                <a:spcPts val="0"/>
              </a:spcBef>
              <a:spcAft>
                <a:spcPts val="0"/>
              </a:spcAft>
              <a:buClr>
                <a:srgbClr val="BDC1C6"/>
              </a:buClr>
              <a:buSzPct val="100000"/>
              <a:buChar char="●"/>
            </a:pPr>
            <a:r>
              <a:rPr lang="en" sz="1500" b="1">
                <a:solidFill>
                  <a:srgbClr val="BDC1C6"/>
                </a:solidFill>
                <a:highlight>
                  <a:srgbClr val="1E1E1E"/>
                </a:highlight>
              </a:rPr>
              <a:t>Perceptron</a:t>
            </a:r>
            <a:endParaRPr sz="1500" b="1">
              <a:solidFill>
                <a:srgbClr val="BDC1C6"/>
              </a:solidFill>
              <a:highlight>
                <a:srgbClr val="1E1E1E"/>
              </a:highlight>
            </a:endParaRPr>
          </a:p>
          <a:p>
            <a:pPr marL="457200" lvl="0" indent="-316706" algn="l" rtl="0">
              <a:lnSpc>
                <a:spcPct val="135714"/>
              </a:lnSpc>
              <a:spcBef>
                <a:spcPts val="0"/>
              </a:spcBef>
              <a:spcAft>
                <a:spcPts val="0"/>
              </a:spcAft>
              <a:buClr>
                <a:srgbClr val="BDC1C6"/>
              </a:buClr>
              <a:buSzPct val="100000"/>
              <a:buChar char="●"/>
            </a:pPr>
            <a:r>
              <a:rPr lang="en" sz="1500" b="1">
                <a:solidFill>
                  <a:srgbClr val="BDC1C6"/>
                </a:solidFill>
                <a:highlight>
                  <a:srgbClr val="1E1E1E"/>
                </a:highlight>
              </a:rPr>
              <a:t>AdaBoostClassifier</a:t>
            </a:r>
            <a:endParaRPr sz="1500" b="1">
              <a:solidFill>
                <a:srgbClr val="BDC1C6"/>
              </a:solidFill>
              <a:highlight>
                <a:srgbClr val="1E1E1E"/>
              </a:highlight>
            </a:endParaRPr>
          </a:p>
          <a:p>
            <a:pPr marL="457200" lvl="0" indent="-316706" algn="l" rtl="0">
              <a:lnSpc>
                <a:spcPct val="135714"/>
              </a:lnSpc>
              <a:spcBef>
                <a:spcPts val="0"/>
              </a:spcBef>
              <a:spcAft>
                <a:spcPts val="0"/>
              </a:spcAft>
              <a:buClr>
                <a:srgbClr val="BDC1C6"/>
              </a:buClr>
              <a:buSzPct val="100000"/>
              <a:buChar char="●"/>
            </a:pPr>
            <a:r>
              <a:rPr lang="en" sz="1500" b="1">
                <a:solidFill>
                  <a:srgbClr val="BDC1C6"/>
                </a:solidFill>
                <a:highlight>
                  <a:srgbClr val="1E1E1E"/>
                </a:highlight>
              </a:rPr>
              <a:t>Support Vector Machine</a:t>
            </a:r>
            <a:endParaRPr sz="1500" b="1">
              <a:solidFill>
                <a:srgbClr val="BDC1C6"/>
              </a:solidFill>
              <a:highlight>
                <a:srgbClr val="1E1E1E"/>
              </a:highlight>
            </a:endParaRPr>
          </a:p>
          <a:p>
            <a:pPr marL="457200" lvl="0" indent="-316706" algn="l" rtl="0">
              <a:lnSpc>
                <a:spcPct val="135714"/>
              </a:lnSpc>
              <a:spcBef>
                <a:spcPts val="0"/>
              </a:spcBef>
              <a:spcAft>
                <a:spcPts val="0"/>
              </a:spcAft>
              <a:buClr>
                <a:srgbClr val="BDC1C6"/>
              </a:buClr>
              <a:buSzPct val="100000"/>
              <a:buChar char="●"/>
            </a:pPr>
            <a:r>
              <a:rPr lang="en" sz="1500" b="1">
                <a:solidFill>
                  <a:srgbClr val="BDC1C6"/>
                </a:solidFill>
                <a:highlight>
                  <a:srgbClr val="1E1E1E"/>
                </a:highlight>
              </a:rPr>
              <a:t>Hist Gradient Boosting Classifier</a:t>
            </a:r>
            <a:endParaRPr sz="1500" b="1">
              <a:solidFill>
                <a:srgbClr val="BDC1C6"/>
              </a:solidFill>
              <a:highlight>
                <a:srgbClr val="1E1E1E"/>
              </a:highlight>
            </a:endParaRPr>
          </a:p>
          <a:p>
            <a:pPr marL="457200" lvl="0" indent="0" algn="l" rtl="0">
              <a:lnSpc>
                <a:spcPct val="135714"/>
              </a:lnSpc>
              <a:spcBef>
                <a:spcPts val="0"/>
              </a:spcBef>
              <a:spcAft>
                <a:spcPts val="0"/>
              </a:spcAft>
              <a:buNone/>
            </a:pPr>
            <a:endParaRPr sz="1500" b="1">
              <a:solidFill>
                <a:srgbClr val="BDC1C6"/>
              </a:solidFill>
              <a:highlight>
                <a:srgbClr val="1E1E1E"/>
              </a:highlight>
            </a:endParaRPr>
          </a:p>
          <a:p>
            <a:pPr marL="457200" lvl="0" indent="0" algn="l" rtl="0">
              <a:lnSpc>
                <a:spcPct val="135714"/>
              </a:lnSpc>
              <a:spcBef>
                <a:spcPts val="0"/>
              </a:spcBef>
              <a:spcAft>
                <a:spcPts val="0"/>
              </a:spcAft>
              <a:buNone/>
            </a:pPr>
            <a:r>
              <a:rPr lang="en" sz="1500">
                <a:solidFill>
                  <a:srgbClr val="BDC1C6"/>
                </a:solidFill>
                <a:highlight>
                  <a:srgbClr val="1E1E1E"/>
                </a:highlight>
              </a:rPr>
              <a:t>We are training and testing the classifiers which we created. </a:t>
            </a:r>
            <a:endParaRPr sz="1500">
              <a:solidFill>
                <a:srgbClr val="BDC1C6"/>
              </a:solidFill>
              <a:highlight>
                <a:srgbClr val="1E1E1E"/>
              </a:highlight>
            </a:endParaRPr>
          </a:p>
          <a:p>
            <a:pPr marL="457200" lvl="0" indent="0" algn="l" rtl="0">
              <a:lnSpc>
                <a:spcPct val="135714"/>
              </a:lnSpc>
              <a:spcBef>
                <a:spcPts val="0"/>
              </a:spcBef>
              <a:spcAft>
                <a:spcPts val="0"/>
              </a:spcAft>
              <a:buNone/>
            </a:pPr>
            <a:r>
              <a:rPr lang="en" sz="1500">
                <a:solidFill>
                  <a:srgbClr val="BDC1C6"/>
                </a:solidFill>
                <a:highlight>
                  <a:srgbClr val="1E1E1E"/>
                </a:highlight>
              </a:rPr>
              <a:t>The main metric we are using here is f1 score.</a:t>
            </a:r>
            <a:endParaRPr sz="1500">
              <a:solidFill>
                <a:srgbClr val="BDC1C6"/>
              </a:solidFill>
              <a:highlight>
                <a:srgbClr val="1E1E1E"/>
              </a:highlight>
            </a:endParaRPr>
          </a:p>
          <a:p>
            <a:pPr marL="0" lvl="0" indent="0" algn="l" rtl="0">
              <a:spcBef>
                <a:spcPts val="0"/>
              </a:spcBef>
              <a:spcAft>
                <a:spcPts val="1200"/>
              </a:spcAft>
              <a:buNone/>
            </a:pPr>
            <a:endParaRPr sz="1500" b="1">
              <a:solidFill>
                <a:srgbClr val="BDC1C6"/>
              </a:solidFill>
              <a:highlight>
                <a:srgbClr val="202124"/>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a:latin typeface="Montserrat ExtraBold"/>
                <a:ea typeface="Montserrat ExtraBold"/>
                <a:cs typeface="Montserrat ExtraBold"/>
                <a:sym typeface="Montserrat ExtraBold"/>
              </a:rPr>
              <a:t>F1 score</a:t>
            </a:r>
            <a:endParaRPr sz="3500">
              <a:latin typeface="Montserrat ExtraBold"/>
              <a:ea typeface="Montserrat ExtraBold"/>
              <a:cs typeface="Montserrat ExtraBold"/>
              <a:sym typeface="Montserrat ExtraBold"/>
            </a:endParaRPr>
          </a:p>
        </p:txBody>
      </p:sp>
      <p:sp>
        <p:nvSpPr>
          <p:cNvPr id="203" name="Google Shape;20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Montserrat SemiBold"/>
              <a:buChar char="●"/>
            </a:pPr>
            <a:r>
              <a:rPr lang="en" sz="1500">
                <a:latin typeface="Montserrat SemiBold"/>
                <a:ea typeface="Montserrat SemiBold"/>
                <a:cs typeface="Montserrat SemiBold"/>
                <a:sym typeface="Montserrat SemiBold"/>
              </a:rPr>
              <a:t>F1 score is a machine learning evaluation metric that measures a model's accuracy. It combines the precision and recall scores of a model. </a:t>
            </a:r>
            <a:endParaRPr sz="1500">
              <a:latin typeface="Montserrat SemiBold"/>
              <a:ea typeface="Montserrat SemiBold"/>
              <a:cs typeface="Montserrat SemiBold"/>
              <a:sym typeface="Montserrat SemiBold"/>
            </a:endParaRPr>
          </a:p>
          <a:p>
            <a:pPr marL="457200" lvl="0" indent="-323850" algn="l" rtl="0">
              <a:spcBef>
                <a:spcPts val="0"/>
              </a:spcBef>
              <a:spcAft>
                <a:spcPts val="0"/>
              </a:spcAft>
              <a:buSzPts val="1500"/>
              <a:buFont typeface="Montserrat SemiBold"/>
              <a:buChar char="●"/>
            </a:pPr>
            <a:r>
              <a:rPr lang="en" sz="1500">
                <a:latin typeface="Montserrat SemiBold"/>
                <a:ea typeface="Montserrat SemiBold"/>
                <a:cs typeface="Montserrat SemiBold"/>
                <a:sym typeface="Montserrat SemiBold"/>
              </a:rPr>
              <a:t>The accuracy metric computes how many times a model made a correct prediction across the entire dataset.</a:t>
            </a:r>
            <a:endParaRPr sz="15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1360</Words>
  <Application>Microsoft Macintosh PowerPoint</Application>
  <PresentationFormat>On-screen Show (16:9)</PresentationFormat>
  <Paragraphs>100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vt:lpstr>
      <vt:lpstr>Arial</vt:lpstr>
      <vt:lpstr>Lato</vt:lpstr>
      <vt:lpstr>Montserrat ExtraBold</vt:lpstr>
      <vt:lpstr>Times New Roman</vt:lpstr>
      <vt:lpstr>Montserrat SemiBold</vt:lpstr>
      <vt:lpstr>Focus</vt:lpstr>
      <vt:lpstr>MIA - Membership inference Attack</vt:lpstr>
      <vt:lpstr>Privacy attacks in Machine learning models</vt:lpstr>
      <vt:lpstr>Basic Workflow of ML Models:  </vt:lpstr>
      <vt:lpstr>Introduction to MIA</vt:lpstr>
      <vt:lpstr>Oscar’s Master Plan</vt:lpstr>
      <vt:lpstr>How our Membership Inference Attack Work?  </vt:lpstr>
      <vt:lpstr>Shadow Models</vt:lpstr>
      <vt:lpstr>Shadow Models</vt:lpstr>
      <vt:lpstr>F1 score</vt:lpstr>
      <vt:lpstr>F1 Scores of the Classifiers which we used.</vt:lpstr>
      <vt:lpstr>Our take on MIA</vt:lpstr>
      <vt:lpstr>PowerPoint Presentation</vt:lpstr>
      <vt:lpstr>References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 - Membership inference Attack</dc:title>
  <cp:lastModifiedBy>Raj Indroju</cp:lastModifiedBy>
  <cp:revision>1</cp:revision>
  <dcterms:modified xsi:type="dcterms:W3CDTF">2023-05-18T23:18:57Z</dcterms:modified>
</cp:coreProperties>
</file>